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63" r:id="rId2"/>
    <p:sldId id="264" r:id="rId3"/>
    <p:sldId id="840" r:id="rId4"/>
    <p:sldId id="387" r:id="rId5"/>
    <p:sldId id="314" r:id="rId6"/>
    <p:sldId id="363" r:id="rId7"/>
    <p:sldId id="377" r:id="rId8"/>
    <p:sldId id="855" r:id="rId9"/>
    <p:sldId id="856" r:id="rId10"/>
    <p:sldId id="362" r:id="rId11"/>
    <p:sldId id="388" r:id="rId12"/>
    <p:sldId id="319" r:id="rId13"/>
    <p:sldId id="320" r:id="rId14"/>
    <p:sldId id="321" r:id="rId15"/>
    <p:sldId id="322" r:id="rId16"/>
    <p:sldId id="389" r:id="rId17"/>
    <p:sldId id="378" r:id="rId18"/>
    <p:sldId id="857" r:id="rId19"/>
    <p:sldId id="379" r:id="rId20"/>
    <p:sldId id="858" r:id="rId21"/>
    <p:sldId id="343" r:id="rId22"/>
    <p:sldId id="859" r:id="rId23"/>
    <p:sldId id="359" r:id="rId24"/>
    <p:sldId id="860" r:id="rId25"/>
    <p:sldId id="340" r:id="rId26"/>
    <p:sldId id="390" r:id="rId27"/>
    <p:sldId id="380" r:id="rId28"/>
    <p:sldId id="381" r:id="rId29"/>
    <p:sldId id="382" r:id="rId30"/>
    <p:sldId id="383" r:id="rId31"/>
    <p:sldId id="385" r:id="rId32"/>
    <p:sldId id="391" r:id="rId33"/>
    <p:sldId id="384" r:id="rId34"/>
    <p:sldId id="861" r:id="rId35"/>
    <p:sldId id="862" r:id="rId36"/>
    <p:sldId id="863" r:id="rId37"/>
    <p:sldId id="864" r:id="rId38"/>
    <p:sldId id="865" r:id="rId39"/>
    <p:sldId id="866" r:id="rId40"/>
    <p:sldId id="867" r:id="rId41"/>
    <p:sldId id="868" r:id="rId42"/>
    <p:sldId id="869" r:id="rId43"/>
    <p:sldId id="870" r:id="rId44"/>
    <p:sldId id="871" r:id="rId45"/>
    <p:sldId id="872" r:id="rId46"/>
    <p:sldId id="392" r:id="rId47"/>
    <p:sldId id="347" r:id="rId48"/>
    <p:sldId id="376" r:id="rId49"/>
    <p:sldId id="315" r:id="rId50"/>
    <p:sldId id="351" r:id="rId51"/>
    <p:sldId id="353" r:id="rId52"/>
    <p:sldId id="337" r:id="rId53"/>
    <p:sldId id="338" r:id="rId54"/>
    <p:sldId id="839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68F128-8132-409A-AF4A-DBC4DCE6ECC5}">
          <p14:sldIdLst>
            <p14:sldId id="263"/>
            <p14:sldId id="264"/>
            <p14:sldId id="840"/>
            <p14:sldId id="387"/>
            <p14:sldId id="314"/>
            <p14:sldId id="363"/>
            <p14:sldId id="377"/>
            <p14:sldId id="855"/>
            <p14:sldId id="856"/>
            <p14:sldId id="362"/>
            <p14:sldId id="388"/>
            <p14:sldId id="319"/>
            <p14:sldId id="320"/>
            <p14:sldId id="321"/>
            <p14:sldId id="322"/>
            <p14:sldId id="389"/>
            <p14:sldId id="378"/>
            <p14:sldId id="857"/>
            <p14:sldId id="379"/>
            <p14:sldId id="858"/>
            <p14:sldId id="343"/>
            <p14:sldId id="859"/>
            <p14:sldId id="359"/>
            <p14:sldId id="860"/>
            <p14:sldId id="340"/>
            <p14:sldId id="390"/>
            <p14:sldId id="380"/>
            <p14:sldId id="381"/>
            <p14:sldId id="382"/>
            <p14:sldId id="383"/>
            <p14:sldId id="385"/>
            <p14:sldId id="391"/>
            <p14:sldId id="384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392"/>
            <p14:sldId id="347"/>
            <p14:sldId id="376"/>
            <p14:sldId id="315"/>
            <p14:sldId id="351"/>
            <p14:sldId id="353"/>
            <p14:sldId id="337"/>
            <p14:sldId id="338"/>
            <p14:sldId id="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4C56D-F37B-8A93-8258-4BF24177998C}" v="17" dt="2020-04-21T01:07:19.938"/>
    <p1510:client id="{911AC38F-A83B-4353-B036-3C5696465EEF}" v="1" dt="2020-12-02T05:18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85716-0B86-48B7-BEA9-37CA52C51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7D5C2-DAED-422E-82F5-22D0A5911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528E-2EDA-4474-866A-DF716A159D9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20EE1-4C2B-4935-9973-3362F94C9B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8557-6C08-4635-8E6B-3565CCFBA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9345-F011-4943-B160-9EA408A4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0241-759B-45E0-98F4-1DCE48CEAB8A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114C-AB4D-4D86-844B-4975A0F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2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6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3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1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05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2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02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47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85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38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33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59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78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0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5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74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28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6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5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0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81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4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06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7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1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2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42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7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1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748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61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3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7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8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0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73" r:id="rId6"/>
    <p:sldLayoutId id="2147483672" r:id="rId7"/>
    <p:sldLayoutId id="2147483667" r:id="rId8"/>
    <p:sldLayoutId id="2147483675" r:id="rId9"/>
    <p:sldLayoutId id="21474836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5/10/job-comparison-data-scientist-data-engineer-statisticia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9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Application</a:t>
            </a: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Some online platforms for DS competitions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457200" y="6400800"/>
            <a:ext cx="820216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Data Science Laboratory, SOICT, HUST, 2017</a:t>
            </a:r>
          </a:p>
        </p:txBody>
      </p:sp>
      <p:pic>
        <p:nvPicPr>
          <p:cNvPr id="6" name="Picture 5" descr="Screen Shot 2017-07-05 at 9.5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981200"/>
            <a:ext cx="5429011" cy="502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8444"/>
          <a:stretch/>
        </p:blipFill>
        <p:spPr>
          <a:xfrm>
            <a:off x="0" y="1387059"/>
            <a:ext cx="2743200" cy="1018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568" y="1431636"/>
            <a:ext cx="2885441" cy="1311564"/>
          </a:xfrm>
          <a:prstGeom prst="rect">
            <a:avLst/>
          </a:prstGeom>
        </p:spPr>
      </p:pic>
      <p:pic>
        <p:nvPicPr>
          <p:cNvPr id="11" name="Picture 10" descr="Screen Shot 2017-07-05 at 9.59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743200"/>
            <a:ext cx="4571999" cy="402754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8C10CE6-AFE6-4A40-A478-6C0D76E9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Where is the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98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Where is the data? </a:t>
            </a:r>
            <a:r>
              <a:rPr lang="en-US" sz="3000" dirty="0">
                <a:solidFill>
                  <a:srgbClr val="0000FF"/>
                </a:solidFill>
              </a:rPr>
              <a:t>Social networks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24432"/>
            <a:ext cx="5765800" cy="12573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0" indent="-274320">
              <a:spcBef>
                <a:spcPts val="600"/>
              </a:spcBef>
              <a:spcAft>
                <a:spcPts val="300"/>
              </a:spcAft>
              <a:buSzPct val="60000"/>
              <a:buFont typeface="Wingdings" charset="2"/>
              <a:buChar char="q"/>
            </a:pPr>
            <a:endParaRPr lang="en-US"/>
          </a:p>
          <a:p>
            <a:pPr lvl="1" indent="-274320">
              <a:spcAft>
                <a:spcPts val="100"/>
              </a:spcAft>
              <a:buSzPct val="80000"/>
              <a:buFont typeface="Wingdings" charset="2"/>
              <a:buChar char="v"/>
            </a:pPr>
            <a:endParaRPr lang="en-US"/>
          </a:p>
          <a:p>
            <a:pPr marL="0" indent="-274320">
              <a:spcBef>
                <a:spcPts val="600"/>
              </a:spcBef>
              <a:spcAft>
                <a:spcPts val="300"/>
              </a:spcAft>
              <a:buSzPct val="60000"/>
              <a:buFont typeface="Wingdings" charset="2"/>
              <a:buChar char="q"/>
            </a:pPr>
            <a:endParaRPr lang="en-US"/>
          </a:p>
        </p:txBody>
      </p:sp>
      <p:pic>
        <p:nvPicPr>
          <p:cNvPr id="12" name="Picture 11" descr="facebook-logo-hu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161142"/>
            <a:ext cx="3200400" cy="1203268"/>
          </a:xfrm>
          <a:prstGeom prst="rect">
            <a:avLst/>
          </a:prstGeom>
        </p:spPr>
      </p:pic>
      <p:pic>
        <p:nvPicPr>
          <p:cNvPr id="13" name="Picture 12" descr="Twitter_Logo_Hd_Png_0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11413"/>
            <a:ext cx="2667000" cy="1003300"/>
          </a:xfrm>
          <a:prstGeom prst="rect">
            <a:avLst/>
          </a:prstGeom>
        </p:spPr>
      </p:pic>
      <p:pic>
        <p:nvPicPr>
          <p:cNvPr id="14" name="Picture 13" descr="Screen Shot 2016-04-13 at 3.53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7" y="4248150"/>
            <a:ext cx="5102860" cy="1555750"/>
          </a:xfrm>
          <a:prstGeom prst="rect">
            <a:avLst/>
          </a:prstGeom>
        </p:spPr>
      </p:pic>
      <p:pic>
        <p:nvPicPr>
          <p:cNvPr id="15" name="Picture 14" descr="Screen Shot 2016-04-13 at 2.56.3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9408"/>
            <a:ext cx="9144000" cy="818866"/>
          </a:xfrm>
          <a:prstGeom prst="rect">
            <a:avLst/>
          </a:prstGeom>
        </p:spPr>
      </p:pic>
      <p:pic>
        <p:nvPicPr>
          <p:cNvPr id="16" name="Picture 15" descr="facebook-statistics-lrg-each-day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6" y="1524000"/>
            <a:ext cx="5358493" cy="2419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12C75-8382-1246-B65E-F30D1740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Where is the data? </a:t>
            </a:r>
            <a:r>
              <a:rPr lang="en-US" sz="3000" dirty="0">
                <a:solidFill>
                  <a:srgbClr val="0000FF"/>
                </a:solidFill>
              </a:rPr>
              <a:t>Mobile messages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F0535-3A1E-744C-A01B-236E002F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2" descr="Chart: Texting Turns 25 But Is Clearly Past Its Prime | Statista">
            <a:extLst>
              <a:ext uri="{FF2B5EF4-FFF2-40B4-BE49-F238E27FC236}">
                <a16:creationId xmlns:a16="http://schemas.microsoft.com/office/drawing/2014/main" id="{00D21FFB-8D4E-7A4D-AC6F-64A00BB6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286192"/>
            <a:ext cx="4312920" cy="30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7 Texting Statistics That Answer All Your Questions">
            <a:extLst>
              <a:ext uri="{FF2B5EF4-FFF2-40B4-BE49-F238E27FC236}">
                <a16:creationId xmlns:a16="http://schemas.microsoft.com/office/drawing/2014/main" id="{593F3A72-CCAA-414A-B147-1131E13EA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A0402C-0686-FA48-BAA4-4D36F38C5878}"/>
              </a:ext>
            </a:extLst>
          </p:cNvPr>
          <p:cNvSpPr/>
          <p:nvPr/>
        </p:nvSpPr>
        <p:spPr>
          <a:xfrm>
            <a:off x="1373915" y="4359148"/>
            <a:ext cx="231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Rise and fall of SMS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F2AB9-B261-FE4F-A20D-1738FB3BE5C0}"/>
              </a:ext>
            </a:extLst>
          </p:cNvPr>
          <p:cNvSpPr/>
          <p:nvPr/>
        </p:nvSpPr>
        <p:spPr>
          <a:xfrm>
            <a:off x="5281986" y="3010138"/>
            <a:ext cx="278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Rise of messaging apps</a:t>
            </a:r>
          </a:p>
        </p:txBody>
      </p:sp>
    </p:spTree>
    <p:extLst>
      <p:ext uri="{BB962C8B-B14F-4D97-AF65-F5344CB8AC3E}">
        <p14:creationId xmlns:p14="http://schemas.microsoft.com/office/powerpoint/2010/main" val="421252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In the US: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hlinkClick r:id="" action="ppaction://noaction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  <a:hlinkClick r:id="" action="ppaction://noaction"/>
              </a:rPr>
              <a:t>https://www.internetlivestats.com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Where is the data? </a:t>
            </a:r>
            <a:r>
              <a:rPr lang="en-US" sz="3000" dirty="0">
                <a:solidFill>
                  <a:srgbClr val="0000FF"/>
                </a:solidFill>
              </a:rPr>
              <a:t>Internet</a:t>
            </a:r>
            <a:endParaRPr lang="en-US" sz="3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C32991-D56F-E84D-998E-5691B380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2" descr=" &quot;Chart on use of popular technology by generation.&quot;">
            <a:extLst>
              <a:ext uri="{FF2B5EF4-FFF2-40B4-BE49-F238E27FC236}">
                <a16:creationId xmlns:a16="http://schemas.microsoft.com/office/drawing/2014/main" id="{45BEB56E-7F96-0448-BAF5-EBDB367E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2057400"/>
            <a:ext cx="6400800" cy="374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Where is the data? </a:t>
            </a:r>
            <a:r>
              <a:rPr lang="en-US" sz="3000" dirty="0">
                <a:solidFill>
                  <a:srgbClr val="0000FF"/>
                </a:solidFill>
              </a:rPr>
              <a:t>And more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8045"/>
          <a:stretch/>
        </p:blipFill>
        <p:spPr>
          <a:xfrm>
            <a:off x="413460" y="1390135"/>
            <a:ext cx="4308120" cy="5315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65" y="1973580"/>
            <a:ext cx="3961615" cy="32994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3BA6C-2FB3-204B-B9A9-BE3BD733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What can we do with the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8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125280"/>
            <a:ext cx="8458201" cy="1093919"/>
          </a:xfrm>
        </p:spPr>
        <p:txBody>
          <a:bodyPr>
            <a:normAutofit/>
          </a:bodyPr>
          <a:lstStyle/>
          <a:p>
            <a:r>
              <a:rPr lang="en-US" sz="3000" dirty="0"/>
              <a:t>What can we do with the data?</a:t>
            </a:r>
            <a:br>
              <a:rPr lang="en-US" sz="3000" dirty="0"/>
            </a:br>
            <a:r>
              <a:rPr lang="en-US" sz="3000" i="1" dirty="0"/>
              <a:t>Data </a:t>
            </a:r>
            <a:r>
              <a:rPr lang="en-US" sz="3000" i="1" dirty="0">
                <a:solidFill>
                  <a:srgbClr val="FF0000"/>
                </a:solidFill>
              </a:rPr>
              <a:t>description</a:t>
            </a:r>
            <a:r>
              <a:rPr lang="en-US" sz="3000" i="1" dirty="0"/>
              <a:t> through 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8" name="Picture 4" descr="Data Visualization — Best Practices and Foundations | Toptal">
            <a:extLst>
              <a:ext uri="{FF2B5EF4-FFF2-40B4-BE49-F238E27FC236}">
                <a16:creationId xmlns:a16="http://schemas.microsoft.com/office/drawing/2014/main" id="{ABA665CE-A1F3-DD4F-A251-0538630F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4572000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4 Reasons to Utilize Data Visualization Software">
            <a:extLst>
              <a:ext uri="{FF2B5EF4-FFF2-40B4-BE49-F238E27FC236}">
                <a16:creationId xmlns:a16="http://schemas.microsoft.com/office/drawing/2014/main" id="{20E47AE6-091C-2945-B7A3-5FE1B530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" y="1384856"/>
            <a:ext cx="4343400" cy="26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6">
            <a:extLst>
              <a:ext uri="{FF2B5EF4-FFF2-40B4-BE49-F238E27FC236}">
                <a16:creationId xmlns:a16="http://schemas.microsoft.com/office/drawing/2014/main" id="{DEDA2063-22F4-DD49-99ED-7EC375648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7" r="-112" b="-11263"/>
          <a:stretch/>
        </p:blipFill>
        <p:spPr>
          <a:xfrm>
            <a:off x="228600" y="4135437"/>
            <a:ext cx="4276648" cy="3006726"/>
          </a:xfrm>
          <a:prstGeom prst="rect">
            <a:avLst/>
          </a:prstGeom>
        </p:spPr>
      </p:pic>
      <p:pic>
        <p:nvPicPr>
          <p:cNvPr id="1030" name="Picture 6" descr="The future of data visualisation. Data visualization — as I've observed —…  | by Flow Bohl | Towards Data Science">
            <a:extLst>
              <a:ext uri="{FF2B5EF4-FFF2-40B4-BE49-F238E27FC236}">
                <a16:creationId xmlns:a16="http://schemas.microsoft.com/office/drawing/2014/main" id="{12D653DB-AE86-4847-8407-A4977F87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0" y="1514024"/>
            <a:ext cx="5181600" cy="152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0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description</a:t>
            </a:r>
            <a:r>
              <a:rPr lang="en-US" dirty="0"/>
              <a:t> consists in summarizing the data in an “</a:t>
            </a:r>
            <a:r>
              <a:rPr lang="en-US" dirty="0" err="1"/>
              <a:t>understable</a:t>
            </a:r>
            <a:r>
              <a:rPr lang="en-US" dirty="0"/>
              <a:t>” way, either: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Through </a:t>
            </a:r>
            <a:r>
              <a:rPr lang="en-US" b="1" dirty="0"/>
              <a:t>exploratory data analysis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Mostly descriptive statistics such as average, standard deviation, median, PCA…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Through </a:t>
            </a:r>
            <a:r>
              <a:rPr lang="en-US" b="1" dirty="0"/>
              <a:t>data visualization</a:t>
            </a:r>
            <a:endParaRPr lang="en-US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Data </a:t>
            </a:r>
            <a:r>
              <a:rPr lang="en-US" sz="3000" dirty="0">
                <a:solidFill>
                  <a:srgbClr val="FF0000"/>
                </a:solidFill>
              </a:rPr>
              <a:t>description</a:t>
            </a:r>
            <a:endParaRPr lang="en-US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6" name="Picture 4" descr="Customer Segmentation - Avoid Lost Opportunities - Step By Step Guide">
            <a:extLst>
              <a:ext uri="{FF2B5EF4-FFF2-40B4-BE49-F238E27FC236}">
                <a16:creationId xmlns:a16="http://schemas.microsoft.com/office/drawing/2014/main" id="{EF2CD0CE-69E4-9A45-9A72-B11964932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b="17281"/>
          <a:stretch/>
        </p:blipFill>
        <p:spPr bwMode="auto">
          <a:xfrm>
            <a:off x="18913" y="4275360"/>
            <a:ext cx="5612381" cy="25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gento customer segmentation guide for grown-ups - Amasty Blog">
            <a:extLst>
              <a:ext uri="{FF2B5EF4-FFF2-40B4-BE49-F238E27FC236}">
                <a16:creationId xmlns:a16="http://schemas.microsoft.com/office/drawing/2014/main" id="{FBE2CE99-FE32-9A4F-A285-992499BB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17" y="2186872"/>
            <a:ext cx="3206140" cy="33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19E9C1F1-E9FC-BA4A-B366-5CB3678E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5280"/>
            <a:ext cx="8458201" cy="1093919"/>
          </a:xfrm>
        </p:spPr>
        <p:txBody>
          <a:bodyPr>
            <a:normAutofit/>
          </a:bodyPr>
          <a:lstStyle/>
          <a:p>
            <a:r>
              <a:rPr lang="en-US" sz="3000" dirty="0"/>
              <a:t>What can we do with the data?</a:t>
            </a:r>
            <a:br>
              <a:rPr lang="en-US" sz="3000" dirty="0"/>
            </a:br>
            <a:r>
              <a:rPr lang="en-US" sz="3000" i="1" dirty="0"/>
              <a:t>Customer </a:t>
            </a:r>
            <a:r>
              <a:rPr lang="en-US" sz="3000" i="1" dirty="0">
                <a:solidFill>
                  <a:srgbClr val="FF0000"/>
                </a:solidFill>
              </a:rPr>
              <a:t>segmentation</a:t>
            </a:r>
            <a:endParaRPr lang="en-US" sz="3000" i="1" dirty="0"/>
          </a:p>
        </p:txBody>
      </p:sp>
      <p:pic>
        <p:nvPicPr>
          <p:cNvPr id="3074" name="Picture 2" descr="Using Customer Segments to Market Your Business | SCORE">
            <a:extLst>
              <a:ext uri="{FF2B5EF4-FFF2-40B4-BE49-F238E27FC236}">
                <a16:creationId xmlns:a16="http://schemas.microsoft.com/office/drawing/2014/main" id="{1569FBA1-FE25-2A44-AE7B-68223DC7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35" y="1239376"/>
            <a:ext cx="3944939" cy="29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3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16A3F-E43F-43DE-85AD-74944211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consists in grouping the similar records into homogeneous groups (called </a:t>
            </a:r>
            <a:r>
              <a:rPr lang="en-US" b="1" dirty="0"/>
              <a:t>clusters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Records in a group have similar attribute values</a:t>
            </a:r>
          </a:p>
          <a:p>
            <a:pPr lvl="1"/>
            <a:r>
              <a:rPr lang="en-US" dirty="0"/>
              <a:t>Technically, the goal is to lean a “new” attribute (group#) from the record’s attributes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machine learning methods can be used: see Chapter 5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Data </a:t>
            </a:r>
            <a:r>
              <a:rPr lang="en-US" sz="3000" dirty="0">
                <a:solidFill>
                  <a:srgbClr val="FF0000"/>
                </a:solidFill>
              </a:rPr>
              <a:t>segmentation</a:t>
            </a:r>
            <a:endParaRPr lang="en-US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5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45" y="1905000"/>
            <a:ext cx="3249402" cy="1093920"/>
          </a:xfrm>
          <a:prstGeom prst="rect">
            <a:avLst/>
          </a:prstGeom>
        </p:spPr>
      </p:pic>
      <p:pic>
        <p:nvPicPr>
          <p:cNvPr id="11" name="Picture 10" descr="Screen Shot 2016-11-07 at 2.38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23" y="3783780"/>
            <a:ext cx="4396740" cy="2948940"/>
          </a:xfrm>
          <a:prstGeom prst="rect">
            <a:avLst/>
          </a:prstGeom>
          <a:ln>
            <a:solidFill>
              <a:srgbClr val="749805"/>
            </a:solidFill>
          </a:ln>
        </p:spPr>
      </p:pic>
      <p:pic>
        <p:nvPicPr>
          <p:cNvPr id="12" name="Picture 11" descr="Screen Shot 2016-11-07 at 2.38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19" y="1281856"/>
            <a:ext cx="5387340" cy="2400300"/>
          </a:xfrm>
          <a:prstGeom prst="rect">
            <a:avLst/>
          </a:prstGeom>
          <a:ln>
            <a:solidFill>
              <a:srgbClr val="749805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1637" y="3821110"/>
            <a:ext cx="3505200" cy="1938992"/>
          </a:xfrm>
          <a:prstGeom prst="rect">
            <a:avLst/>
          </a:prstGeom>
          <a:noFill/>
          <a:ln>
            <a:solidFill>
              <a:srgbClr val="74980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“The company reported a </a:t>
            </a:r>
            <a:r>
              <a:rPr lang="en-US" sz="2000" b="1" dirty="0">
                <a:solidFill>
                  <a:srgbClr val="0000FF"/>
                </a:solidFill>
              </a:rPr>
              <a:t>29% sales increase</a:t>
            </a:r>
            <a:r>
              <a:rPr lang="en-US" sz="2000" b="1" dirty="0"/>
              <a:t> </a:t>
            </a:r>
            <a:r>
              <a:rPr lang="en-US" sz="2000" dirty="0"/>
              <a:t>to $12.83 billion during its second fiscal quarter, up from $9.9 billion during the same time last year.” </a:t>
            </a:r>
          </a:p>
          <a:p>
            <a:r>
              <a:rPr lang="en-US" sz="2000" dirty="0"/>
              <a:t>– Fortune, July 30, 2012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17C48-008A-3A49-9853-BFF93C75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0956DDA-7FCA-3E46-8AE9-186A662AA7AD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 can we do with the data?</a:t>
            </a:r>
            <a:br>
              <a:rPr lang="en-US" sz="3000" i="1" dirty="0"/>
            </a:br>
            <a:r>
              <a:rPr lang="en-US" sz="3000" i="1" dirty="0"/>
              <a:t>Amazon’s recommendation (</a:t>
            </a:r>
            <a:r>
              <a:rPr lang="en-US" sz="3000" i="1" dirty="0">
                <a:solidFill>
                  <a:srgbClr val="FF0000"/>
                </a:solidFill>
              </a:rPr>
              <a:t>association</a:t>
            </a:r>
            <a:r>
              <a:rPr lang="en-US" sz="3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36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0000"/>
                </a:solidFill>
              </a:rPr>
              <a:t>Association</a:t>
            </a:r>
            <a:r>
              <a:rPr lang="en-US" sz="2200" dirty="0"/>
              <a:t> consists in discovering association rules between records, according to pre-defined criteria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E.g. </a:t>
            </a:r>
            <a:r>
              <a:rPr lang="en-US" dirty="0"/>
              <a:t>the items that are often bought during one single transaction</a:t>
            </a:r>
            <a:endParaRPr lang="en-US" i="1" dirty="0"/>
          </a:p>
          <a:p>
            <a:pPr lvl="1">
              <a:lnSpc>
                <a:spcPct val="100000"/>
              </a:lnSpc>
            </a:pPr>
            <a:r>
              <a:rPr lang="en-US" dirty="0"/>
              <a:t>Technically, the goal is to lean a “new” information (association rules) from the record’s attributes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Unsupervised</a:t>
            </a:r>
            <a:r>
              <a:rPr lang="en-US" dirty="0"/>
              <a:t> machine learning methods can be used: see Chapter 5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Association</a:t>
            </a:r>
            <a:r>
              <a:rPr lang="en-US" sz="3000" dirty="0"/>
              <a:t> rules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3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4926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6516052"/>
            <a:ext cx="838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(http://</a:t>
            </a:r>
            <a:r>
              <a:rPr lang="en-US" sz="1400" dirty="0" err="1">
                <a:solidFill>
                  <a:schemeClr val="tx1"/>
                </a:solidFill>
              </a:rPr>
              <a:t>yourstory.com</a:t>
            </a:r>
            <a:r>
              <a:rPr lang="en-US" sz="1400" dirty="0">
                <a:solidFill>
                  <a:schemeClr val="tx1"/>
                </a:solidFill>
              </a:rPr>
              <a:t>/2014/07/germany-argentina-fifa-world-cup-2014/)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Accuracy ~93%.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E4-01D6-0547-863B-C9FF6E1C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5E9AE0A-C6FB-F944-A4C4-20AE49F7B57C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 can we do with the data?</a:t>
            </a:r>
            <a:br>
              <a:rPr lang="en-US" sz="3000" i="1" dirty="0"/>
            </a:br>
            <a:r>
              <a:rPr lang="en-US" sz="3000" i="1" dirty="0"/>
              <a:t>FIFA </a:t>
            </a:r>
            <a:r>
              <a:rPr lang="en-US" sz="3000" i="1" dirty="0">
                <a:solidFill>
                  <a:srgbClr val="FF0000"/>
                </a:solidFill>
              </a:rPr>
              <a:t>predictions </a:t>
            </a:r>
            <a:r>
              <a:rPr lang="en-US" sz="3000" i="1" dirty="0"/>
              <a:t>(2014)</a:t>
            </a:r>
          </a:p>
        </p:txBody>
      </p:sp>
    </p:spTree>
    <p:extLst>
      <p:ext uri="{BB962C8B-B14F-4D97-AF65-F5344CB8AC3E}">
        <p14:creationId xmlns:p14="http://schemas.microsoft.com/office/powerpoint/2010/main" val="269371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Prediction</a:t>
            </a:r>
            <a:r>
              <a:rPr lang="en-US" dirty="0"/>
              <a:t> consists in either:</a:t>
            </a:r>
          </a:p>
          <a:p>
            <a:pPr lvl="1" eaLnBrk="0" hangingPunct="0">
              <a:lnSpc>
                <a:spcPct val="112000"/>
              </a:lnSpc>
              <a:spcBef>
                <a:spcPts val="554"/>
              </a:spcBef>
              <a:spcAft>
                <a:spcPts val="738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r>
              <a:rPr lang="fr-FR" kern="0" dirty="0" err="1">
                <a:solidFill>
                  <a:srgbClr val="000000"/>
                </a:solidFill>
              </a:rPr>
              <a:t>predicting</a:t>
            </a:r>
            <a:r>
              <a:rPr lang="fr-FR" kern="0" dirty="0">
                <a:solidFill>
                  <a:srgbClr val="000000"/>
                </a:solidFill>
              </a:rPr>
              <a:t> or </a:t>
            </a:r>
            <a:r>
              <a:rPr lang="fr-FR" kern="0" dirty="0" err="1">
                <a:solidFill>
                  <a:srgbClr val="000000"/>
                </a:solidFill>
              </a:rPr>
              <a:t>estimating</a:t>
            </a:r>
            <a:r>
              <a:rPr lang="fr-FR" kern="0" dirty="0">
                <a:solidFill>
                  <a:srgbClr val="000000"/>
                </a:solidFill>
              </a:rPr>
              <a:t> the values of an </a:t>
            </a:r>
            <a:r>
              <a:rPr lang="fr-FR" kern="0" dirty="0" err="1">
                <a:solidFill>
                  <a:srgbClr val="000000"/>
                </a:solidFill>
              </a:rPr>
              <a:t>attribute</a:t>
            </a:r>
            <a:r>
              <a:rPr lang="fr-FR" kern="0" dirty="0">
                <a:solidFill>
                  <a:srgbClr val="000000"/>
                </a:solidFill>
              </a:rPr>
              <a:t> for a set or records</a:t>
            </a:r>
          </a:p>
          <a:p>
            <a:pPr lvl="2" eaLnBrk="0" hangingPunct="0">
              <a:lnSpc>
                <a:spcPct val="112000"/>
              </a:lnSpc>
              <a:spcBef>
                <a:spcPts val="554"/>
              </a:spcBef>
              <a:spcAft>
                <a:spcPts val="738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r>
              <a:rPr lang="fr-FR" sz="2000" kern="0" dirty="0">
                <a:solidFill>
                  <a:srgbClr val="000000"/>
                </a:solidFill>
              </a:rPr>
              <a:t>This </a:t>
            </a:r>
            <a:r>
              <a:rPr lang="fr-FR" sz="2000" kern="0" dirty="0" err="1">
                <a:solidFill>
                  <a:srgbClr val="000000"/>
                </a:solidFill>
              </a:rPr>
              <a:t>attribute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is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known</a:t>
            </a:r>
            <a:r>
              <a:rPr lang="fr-FR" sz="2000" kern="0" dirty="0">
                <a:solidFill>
                  <a:srgbClr val="000000"/>
                </a:solidFill>
              </a:rPr>
              <a:t> for </a:t>
            </a:r>
            <a:r>
              <a:rPr lang="fr-FR" sz="2000" kern="0" dirty="0" err="1">
                <a:solidFill>
                  <a:srgbClr val="000000"/>
                </a:solidFill>
              </a:rPr>
              <a:t>other</a:t>
            </a:r>
            <a:r>
              <a:rPr lang="fr-FR" sz="2000" kern="0" dirty="0">
                <a:solidFill>
                  <a:srgbClr val="000000"/>
                </a:solidFill>
              </a:rPr>
              <a:t> records</a:t>
            </a:r>
          </a:p>
          <a:p>
            <a:pPr lvl="2" eaLnBrk="0" hangingPunct="0">
              <a:lnSpc>
                <a:spcPct val="112000"/>
              </a:lnSpc>
              <a:spcBef>
                <a:spcPts val="554"/>
              </a:spcBef>
              <a:spcAft>
                <a:spcPts val="738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r>
              <a:rPr lang="fr-FR" sz="2000" kern="0" dirty="0">
                <a:solidFill>
                  <a:srgbClr val="000000"/>
                </a:solidFill>
              </a:rPr>
              <a:t>This </a:t>
            </a:r>
            <a:r>
              <a:rPr lang="fr-FR" sz="2000" kern="0" dirty="0" err="1">
                <a:solidFill>
                  <a:srgbClr val="000000"/>
                </a:solidFill>
              </a:rPr>
              <a:t>knowledge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is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used</a:t>
            </a:r>
            <a:r>
              <a:rPr lang="fr-FR" sz="2000" kern="0" dirty="0">
                <a:solidFill>
                  <a:srgbClr val="000000"/>
                </a:solidFill>
              </a:rPr>
              <a:t> to </a:t>
            </a:r>
            <a:r>
              <a:rPr lang="fr-FR" sz="2000" kern="0" dirty="0" err="1">
                <a:solidFill>
                  <a:srgbClr val="000000"/>
                </a:solidFill>
              </a:rPr>
              <a:t>predict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this</a:t>
            </a:r>
            <a:r>
              <a:rPr lang="fr-FR" sz="2000" kern="0" dirty="0">
                <a:solidFill>
                  <a:srgbClr val="000000"/>
                </a:solidFill>
              </a:rPr>
              <a:t> </a:t>
            </a:r>
            <a:r>
              <a:rPr lang="fr-FR" sz="2000" kern="0" dirty="0" err="1">
                <a:solidFill>
                  <a:srgbClr val="000000"/>
                </a:solidFill>
              </a:rPr>
              <a:t>attribute’s</a:t>
            </a:r>
            <a:r>
              <a:rPr lang="fr-FR" sz="2000" kern="0" dirty="0">
                <a:solidFill>
                  <a:srgbClr val="000000"/>
                </a:solidFill>
              </a:rPr>
              <a:t> values on </a:t>
            </a:r>
            <a:r>
              <a:rPr lang="fr-FR" sz="2000" kern="0" dirty="0" err="1">
                <a:solidFill>
                  <a:srgbClr val="000000"/>
                </a:solidFill>
              </a:rPr>
              <a:t>our</a:t>
            </a:r>
            <a:r>
              <a:rPr lang="fr-FR" sz="2000" kern="0" dirty="0">
                <a:solidFill>
                  <a:srgbClr val="000000"/>
                </a:solidFill>
              </a:rPr>
              <a:t> set of records</a:t>
            </a:r>
          </a:p>
          <a:p>
            <a:pPr lvl="2"/>
            <a:r>
              <a:rPr lang="en-US" sz="2000" b="1" dirty="0"/>
              <a:t>Supervised</a:t>
            </a:r>
            <a:r>
              <a:rPr lang="en-US" sz="2000" dirty="0"/>
              <a:t> machine learning methods can be used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0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/>
          </p:cNvSpPr>
          <p:nvPr/>
        </p:nvSpPr>
        <p:spPr>
          <a:xfrm>
            <a:off x="457200" y="6400800"/>
            <a:ext cx="820216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Data Science Laboratory, SOICT, HUST, 2017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6" y="1371600"/>
            <a:ext cx="25642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25"/>
          <p:cNvGrpSpPr>
            <a:grpSpLocks/>
          </p:cNvGrpSpPr>
          <p:nvPr/>
        </p:nvGrpSpPr>
        <p:grpSpPr bwMode="auto">
          <a:xfrm>
            <a:off x="2776966" y="1219200"/>
            <a:ext cx="2096611" cy="1840575"/>
            <a:chOff x="5507644" y="120295"/>
            <a:chExt cx="2819399" cy="2958212"/>
          </a:xfrm>
        </p:grpSpPr>
        <p:pic>
          <p:nvPicPr>
            <p:cNvPr id="12" name="Picture 10" descr="intensity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644" y="487706"/>
              <a:ext cx="2819399" cy="2590801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>
              <a:off x="6122460" y="120295"/>
              <a:ext cx="1828799" cy="49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black"/>
                </a:solidFill>
                <a:latin typeface="Arial" charset="0"/>
                <a:ea typeface="ＭＳ Ｐゴシック" charset="-128"/>
              </a:endParaRPr>
            </a:p>
          </p:txBody>
        </p:sp>
      </p:grpSp>
      <p:pic>
        <p:nvPicPr>
          <p:cNvPr id="14" name="Picture 2" descr="http://unterbahn.com/wp-content/uploads/2009/11/nasa-iphone-sensor-20091113-31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166" y="1447800"/>
            <a:ext cx="1025434" cy="1632857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8892" y="1426030"/>
            <a:ext cx="2050209" cy="1534886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38566" y="3200400"/>
            <a:ext cx="88101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prstClr val="black"/>
                </a:solidFill>
                <a:latin typeface="Arial" charset="0"/>
                <a:ea typeface="ＭＳ Ｐゴシック" charset="-128"/>
              </a:rPr>
              <a:t>Crowdsourcing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	    +  physical modeling     +   sensing    +   data assimilation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6600"/>
                </a:solidFill>
                <a:latin typeface="Arial" charset="0"/>
                <a:ea typeface="ＭＳ Ｐゴシック" charset="-128"/>
              </a:rPr>
              <a:t>to produce:</a:t>
            </a:r>
          </a:p>
        </p:txBody>
      </p:sp>
      <p:grpSp>
        <p:nvGrpSpPr>
          <p:cNvPr id="17" name="Group 18"/>
          <p:cNvGrpSpPr/>
          <p:nvPr/>
        </p:nvGrpSpPr>
        <p:grpSpPr>
          <a:xfrm>
            <a:off x="113368" y="3962400"/>
            <a:ext cx="8890225" cy="2659566"/>
            <a:chOff x="79602" y="3581400"/>
            <a:chExt cx="8890225" cy="2659566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81400"/>
              <a:ext cx="4114800" cy="26595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Picture 2" descr="C:\arcgis\seto\SFNoise\Aug182006\New Folder\Untitled6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343" y="3819147"/>
              <a:ext cx="3287484" cy="2193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2" y="3907971"/>
              <a:ext cx="1146617" cy="212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1752600" y="6412468"/>
            <a:ext cx="716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(Alex Bayen</a:t>
            </a:r>
            <a:r>
              <a:rPr lang="en-US" dirty="0" err="1"/>
              <a:t>, </a:t>
            </a:r>
            <a:r>
              <a:rPr lang="en-US" dirty="0"/>
              <a:t>UC Berkeley)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864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 can we do with the data?</a:t>
            </a:r>
            <a:br>
              <a:rPr lang="en-US" sz="3000" i="1" dirty="0"/>
            </a:br>
            <a:r>
              <a:rPr lang="en-US" sz="3000" i="1" dirty="0"/>
              <a:t>Much more!!!</a:t>
            </a:r>
          </a:p>
        </p:txBody>
      </p:sp>
    </p:spTree>
    <p:extLst>
      <p:ext uri="{BB962C8B-B14F-4D97-AF65-F5344CB8AC3E}">
        <p14:creationId xmlns:p14="http://schemas.microsoft.com/office/powerpoint/2010/main" val="1076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What is it?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4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Big data – in 2008</a:t>
            </a:r>
            <a:endParaRPr lang="en-US" sz="3000" i="1" dirty="0"/>
          </a:p>
        </p:txBody>
      </p:sp>
      <p:pic>
        <p:nvPicPr>
          <p:cNvPr id="1025" name="Picture 1" descr="page6image50387072">
            <a:extLst>
              <a:ext uri="{FF2B5EF4-FFF2-40B4-BE49-F238E27FC236}">
                <a16:creationId xmlns:a16="http://schemas.microsoft.com/office/drawing/2014/main" id="{619BA961-1DE7-4041-9A39-D53A56DE8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18889" r="14166" b="6667"/>
          <a:stretch/>
        </p:blipFill>
        <p:spPr bwMode="auto">
          <a:xfrm>
            <a:off x="1066800" y="1219199"/>
            <a:ext cx="6781800" cy="51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197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Big data – in 2014</a:t>
            </a:r>
            <a:endParaRPr lang="en-US" sz="3000" i="1" dirty="0"/>
          </a:p>
        </p:txBody>
      </p:sp>
      <p:pic>
        <p:nvPicPr>
          <p:cNvPr id="3" name="Image 2" descr="Une image contenant texte, cité, plusieurs&#10;&#10;Description générée automatiquement">
            <a:extLst>
              <a:ext uri="{FF2B5EF4-FFF2-40B4-BE49-F238E27FC236}">
                <a16:creationId xmlns:a16="http://schemas.microsoft.com/office/drawing/2014/main" id="{905EC33A-9CD6-5548-9FCA-FAEFA6C61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267154"/>
            <a:ext cx="7543800" cy="54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Big data – today</a:t>
            </a:r>
            <a:endParaRPr lang="en-US" sz="3000" i="1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361AB2-3B58-984F-B63C-BD029F79E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32"/>
            <a:ext cx="9144000" cy="51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9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3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Big data – today: some numbers</a:t>
            </a:r>
            <a:endParaRPr lang="en-US" sz="3000" i="1" dirty="0"/>
          </a:p>
        </p:txBody>
      </p:sp>
      <p:pic>
        <p:nvPicPr>
          <p:cNvPr id="3074" name="Picture 2" descr="What happens in 60 seconds online">
            <a:extLst>
              <a:ext uri="{FF2B5EF4-FFF2-40B4-BE49-F238E27FC236}">
                <a16:creationId xmlns:a16="http://schemas.microsoft.com/office/drawing/2014/main" id="{C0C95DF5-5187-8F43-83F8-E5B91A97F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" b="31809"/>
          <a:stretch/>
        </p:blipFill>
        <p:spPr bwMode="auto">
          <a:xfrm>
            <a:off x="1676400" y="1348280"/>
            <a:ext cx="5500003" cy="549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happens in 60 seconds online">
            <a:extLst>
              <a:ext uri="{FF2B5EF4-FFF2-40B4-BE49-F238E27FC236}">
                <a16:creationId xmlns:a16="http://schemas.microsoft.com/office/drawing/2014/main" id="{2AD9BBFF-412D-9D47-A0CC-C9249AF8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2" t="75406" r="2254" b="15556"/>
          <a:stretch/>
        </p:blipFill>
        <p:spPr bwMode="auto">
          <a:xfrm>
            <a:off x="6109603" y="6222717"/>
            <a:ext cx="1066800" cy="6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Big data – today: sources</a:t>
            </a:r>
            <a:endParaRPr lang="en-US" sz="3000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0C6134-945A-0544-88B9-9A6431EE9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48276"/>
            <a:ext cx="9144000" cy="561403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9299069-AE17-AA49-80D9-643003AF4E73}"/>
              </a:ext>
            </a:extLst>
          </p:cNvPr>
          <p:cNvSpPr txBox="1"/>
          <p:nvPr/>
        </p:nvSpPr>
        <p:spPr>
          <a:xfrm>
            <a:off x="7160747" y="6312318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[Source: TDWI]</a:t>
            </a:r>
          </a:p>
        </p:txBody>
      </p:sp>
    </p:spTree>
    <p:extLst>
      <p:ext uri="{BB962C8B-B14F-4D97-AF65-F5344CB8AC3E}">
        <p14:creationId xmlns:p14="http://schemas.microsoft.com/office/powerpoint/2010/main" val="405870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Challenges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93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A3996-A7CA-6E4A-8187-A9E60BE4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911FF24-338B-C34F-9211-5759FA58E035}"/>
              </a:ext>
            </a:extLst>
          </p:cNvPr>
          <p:cNvSpPr txBox="1">
            <a:spLocks/>
          </p:cNvSpPr>
          <p:nvPr/>
        </p:nvSpPr>
        <p:spPr>
          <a:xfrm>
            <a:off x="457199" y="125280"/>
            <a:ext cx="8458201" cy="10939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The 10 Vs of Big data</a:t>
            </a:r>
            <a:endParaRPr lang="en-US" sz="3000" i="1" dirty="0"/>
          </a:p>
        </p:txBody>
      </p:sp>
      <p:pic>
        <p:nvPicPr>
          <p:cNvPr id="5122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640AD8D4-7CB8-2C46-95E9-340B889D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59858"/>
            <a:ext cx="89154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CC3A14F-224A-4846-9562-5DFCB95962A9}"/>
              </a:ext>
            </a:extLst>
          </p:cNvPr>
          <p:cNvSpPr txBox="1"/>
          <p:nvPr/>
        </p:nvSpPr>
        <p:spPr>
          <a:xfrm>
            <a:off x="5901896" y="6312318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[Source: </a:t>
            </a:r>
            <a:r>
              <a:rPr lang="en-US" dirty="0" err="1"/>
              <a:t>houseofbots.com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5080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Volume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CDF38819-A932-1B45-9608-592CB7296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59"/>
            <a:ext cx="8686801" cy="2113615"/>
          </a:xfrm>
        </p:spPr>
        <p:txBody>
          <a:bodyPr>
            <a:normAutofit fontScale="92500"/>
          </a:bodyPr>
          <a:lstStyle/>
          <a:p>
            <a:r>
              <a:rPr lang="fr-FR" dirty="0">
                <a:solidFill>
                  <a:schemeClr val="tx1"/>
                </a:solidFill>
              </a:rPr>
              <a:t>Volume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probably</a:t>
            </a:r>
            <a:r>
              <a:rPr lang="fr-FR" dirty="0">
                <a:solidFill>
                  <a:schemeClr val="tx1"/>
                </a:solidFill>
              </a:rPr>
              <a:t> the best </a:t>
            </a:r>
            <a:r>
              <a:rPr lang="fr-FR" dirty="0" err="1">
                <a:solidFill>
                  <a:schemeClr val="tx1"/>
                </a:solidFill>
              </a:rPr>
              <a:t>known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characteristic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big</a:t>
            </a:r>
            <a:r>
              <a:rPr lang="fr-FR" dirty="0">
                <a:solidFill>
                  <a:schemeClr val="tx1"/>
                </a:solidFill>
              </a:rPr>
              <a:t> data</a:t>
            </a:r>
          </a:p>
          <a:p>
            <a:r>
              <a:rPr lang="fr-FR" dirty="0">
                <a:solidFill>
                  <a:schemeClr val="tx1"/>
                </a:solidFill>
              </a:rPr>
              <a:t>More </a:t>
            </a:r>
            <a:r>
              <a:rPr lang="fr-FR" dirty="0" err="1">
                <a:solidFill>
                  <a:schemeClr val="tx1"/>
                </a:solidFill>
              </a:rPr>
              <a:t>than</a:t>
            </a:r>
            <a:r>
              <a:rPr lang="fr-FR" dirty="0">
                <a:solidFill>
                  <a:schemeClr val="tx1"/>
                </a:solidFill>
              </a:rPr>
              <a:t> 90% of all </a:t>
            </a:r>
            <a:r>
              <a:rPr lang="fr-FR" dirty="0" err="1">
                <a:solidFill>
                  <a:schemeClr val="tx1"/>
                </a:solidFill>
              </a:rPr>
              <a:t>today's</a:t>
            </a:r>
            <a:r>
              <a:rPr lang="fr-FR" dirty="0">
                <a:solidFill>
                  <a:schemeClr val="tx1"/>
                </a:solidFill>
              </a:rPr>
              <a:t> data </a:t>
            </a:r>
            <a:r>
              <a:rPr lang="fr-FR" dirty="0" err="1">
                <a:solidFill>
                  <a:schemeClr val="tx1"/>
                </a:solidFill>
              </a:rPr>
              <a:t>was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created</a:t>
            </a:r>
            <a:r>
              <a:rPr lang="fr-FR" dirty="0">
                <a:solidFill>
                  <a:schemeClr val="tx1"/>
                </a:solidFill>
              </a:rPr>
              <a:t> in the </a:t>
            </a:r>
            <a:r>
              <a:rPr lang="fr-FR" dirty="0" err="1">
                <a:solidFill>
                  <a:schemeClr val="tx1"/>
                </a:solidFill>
              </a:rPr>
              <a:t>past</a:t>
            </a:r>
            <a:r>
              <a:rPr lang="fr-FR" dirty="0">
                <a:solidFill>
                  <a:schemeClr val="tx1"/>
                </a:solidFill>
              </a:rPr>
              <a:t> 2 </a:t>
            </a:r>
            <a:r>
              <a:rPr lang="fr-FR" dirty="0" err="1">
                <a:solidFill>
                  <a:schemeClr val="tx1"/>
                </a:solidFill>
              </a:rPr>
              <a:t>years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Poses challenges in </a:t>
            </a:r>
            <a:r>
              <a:rPr lang="fr-FR" dirty="0" err="1">
                <a:solidFill>
                  <a:schemeClr val="tx1"/>
                </a:solidFill>
              </a:rPr>
              <a:t>terms</a:t>
            </a:r>
            <a:r>
              <a:rPr lang="fr-FR" dirty="0">
                <a:solidFill>
                  <a:schemeClr val="tx1"/>
                </a:solidFill>
              </a:rPr>
              <a:t> of:</a:t>
            </a:r>
          </a:p>
          <a:p>
            <a:pPr lvl="1"/>
            <a:r>
              <a:rPr lang="fr-FR" sz="2000" dirty="0" err="1">
                <a:solidFill>
                  <a:srgbClr val="FF0000"/>
                </a:solidFill>
              </a:rPr>
              <a:t>Exploratory</a:t>
            </a:r>
            <a:r>
              <a:rPr lang="fr-FR" sz="2000" dirty="0">
                <a:solidFill>
                  <a:srgbClr val="FF0000"/>
                </a:solidFill>
              </a:rPr>
              <a:t> Data </a:t>
            </a:r>
            <a:r>
              <a:rPr lang="fr-FR" sz="2000" dirty="0" err="1">
                <a:solidFill>
                  <a:srgbClr val="FF0000"/>
                </a:solidFill>
              </a:rPr>
              <a:t>Analysis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>
                <a:solidFill>
                  <a:schemeClr val="tx1"/>
                </a:solidFill>
              </a:rPr>
              <a:t>(</a:t>
            </a:r>
            <a:r>
              <a:rPr lang="fr-FR" sz="2000" dirty="0" err="1">
                <a:solidFill>
                  <a:schemeClr val="tx1"/>
                </a:solidFill>
              </a:rPr>
              <a:t>see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Chapter</a:t>
            </a:r>
            <a:r>
              <a:rPr lang="fr-FR" sz="2000" dirty="0">
                <a:solidFill>
                  <a:schemeClr val="tx1"/>
                </a:solidFill>
              </a:rPr>
              <a:t> 4)</a:t>
            </a:r>
          </a:p>
          <a:p>
            <a:pPr lvl="1"/>
            <a:r>
              <a:rPr lang="fr-FR" sz="2000" dirty="0">
                <a:solidFill>
                  <a:srgbClr val="FF0000"/>
                </a:solidFill>
              </a:rPr>
              <a:t>Data </a:t>
            </a:r>
            <a:r>
              <a:rPr lang="fr-FR" sz="2000" dirty="0" err="1">
                <a:solidFill>
                  <a:srgbClr val="FF0000"/>
                </a:solidFill>
              </a:rPr>
              <a:t>visualization</a:t>
            </a:r>
            <a:r>
              <a:rPr lang="fr-FR" sz="2000" dirty="0">
                <a:solidFill>
                  <a:schemeClr val="tx1"/>
                </a:solidFill>
              </a:rPr>
              <a:t> (</a:t>
            </a:r>
            <a:r>
              <a:rPr lang="fr-FR" sz="2000" dirty="0" err="1">
                <a:solidFill>
                  <a:schemeClr val="tx1"/>
                </a:solidFill>
              </a:rPr>
              <a:t>see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Chapter</a:t>
            </a:r>
            <a:r>
              <a:rPr lang="fr-FR" sz="2000" dirty="0">
                <a:solidFill>
                  <a:schemeClr val="tx1"/>
                </a:solidFill>
              </a:rPr>
              <a:t> 7)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6B8C620B-B910-834F-B5D9-36670FA0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3">
            <a:extLst>
              <a:ext uri="{FF2B5EF4-FFF2-40B4-BE49-F238E27FC236}">
                <a16:creationId xmlns:a16="http://schemas.microsoft.com/office/drawing/2014/main" id="{0E934A77-78AF-E849-9FEE-43ED2BF4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886200"/>
            <a:ext cx="3608388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710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Velocity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55749565-03D1-1B4D-9DAB-5743E9FE4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Velocity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refers</a:t>
            </a:r>
            <a:r>
              <a:rPr lang="fr-FR" sz="2000" dirty="0">
                <a:solidFill>
                  <a:schemeClr val="tx1"/>
                </a:solidFill>
              </a:rPr>
              <a:t> to the speed at </a:t>
            </a:r>
            <a:r>
              <a:rPr lang="fr-FR" sz="2000" dirty="0" err="1">
                <a:solidFill>
                  <a:schemeClr val="tx1"/>
                </a:solidFill>
              </a:rPr>
              <a:t>which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is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being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generated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produced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created</a:t>
            </a:r>
            <a:r>
              <a:rPr lang="fr-FR" sz="2000" dirty="0">
                <a:solidFill>
                  <a:schemeClr val="tx1"/>
                </a:solidFill>
              </a:rPr>
              <a:t>, or </a:t>
            </a:r>
            <a:r>
              <a:rPr lang="fr-FR" sz="2000" dirty="0" err="1">
                <a:solidFill>
                  <a:schemeClr val="tx1"/>
                </a:solidFill>
              </a:rPr>
              <a:t>refreshed</a:t>
            </a:r>
            <a:endParaRPr lang="fr-FR" sz="2000" dirty="0">
              <a:solidFill>
                <a:schemeClr val="tx1"/>
              </a:solidFill>
            </a:endParaRP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It </a:t>
            </a:r>
            <a:r>
              <a:rPr lang="fr-FR" sz="2000" dirty="0" err="1">
                <a:solidFill>
                  <a:schemeClr val="tx1"/>
                </a:solidFill>
              </a:rPr>
              <a:t>is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ever-increasing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contributing</a:t>
            </a:r>
            <a:r>
              <a:rPr lang="fr-FR" sz="2000" dirty="0">
                <a:solidFill>
                  <a:schemeClr val="tx1"/>
                </a:solidFill>
              </a:rPr>
              <a:t> to </a:t>
            </a:r>
            <a:r>
              <a:rPr lang="fr-FR" sz="2000" dirty="0" err="1">
                <a:solidFill>
                  <a:schemeClr val="tx1"/>
                </a:solidFill>
              </a:rPr>
              <a:t>exponentional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growth</a:t>
            </a:r>
            <a:r>
              <a:rPr lang="fr-FR" sz="2000" dirty="0">
                <a:solidFill>
                  <a:schemeClr val="tx1"/>
                </a:solidFill>
              </a:rPr>
              <a:t> in the data </a:t>
            </a:r>
            <a:r>
              <a:rPr lang="fr-FR" sz="2000" dirty="0">
                <a:solidFill>
                  <a:srgbClr val="FF0000"/>
                </a:solidFill>
              </a:rPr>
              <a:t>volume</a:t>
            </a:r>
            <a:r>
              <a:rPr lang="fr-FR" sz="2000" dirty="0">
                <a:solidFill>
                  <a:schemeClr val="tx1"/>
                </a:solidFill>
              </a:rPr>
              <a:t>!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It poses </a:t>
            </a:r>
            <a:r>
              <a:rPr lang="fr-FR" sz="2000" dirty="0" err="1">
                <a:solidFill>
                  <a:schemeClr val="tx1"/>
                </a:solidFill>
              </a:rPr>
              <a:t>several</a:t>
            </a:r>
            <a:r>
              <a:rPr lang="fr-FR" sz="2000" dirty="0">
                <a:solidFill>
                  <a:schemeClr val="tx1"/>
                </a:solidFill>
              </a:rPr>
              <a:t> challenges in </a:t>
            </a:r>
            <a:r>
              <a:rPr lang="fr-FR" sz="2000" dirty="0" err="1">
                <a:solidFill>
                  <a:schemeClr val="tx1"/>
                </a:solidFill>
              </a:rPr>
              <a:t>terms</a:t>
            </a:r>
            <a:r>
              <a:rPr lang="fr-FR" sz="2000" dirty="0">
                <a:solidFill>
                  <a:schemeClr val="tx1"/>
                </a:solidFill>
              </a:rPr>
              <a:t> of </a:t>
            </a:r>
            <a:r>
              <a:rPr lang="fr-FR" sz="2000" dirty="0">
                <a:solidFill>
                  <a:srgbClr val="FF0000"/>
                </a:solidFill>
              </a:rPr>
              <a:t>data </a:t>
            </a:r>
            <a:r>
              <a:rPr lang="fr-FR" sz="2000" dirty="0" err="1">
                <a:solidFill>
                  <a:srgbClr val="FF0000"/>
                </a:solidFill>
              </a:rPr>
              <a:t>integration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>
                <a:solidFill>
                  <a:schemeClr val="tx1"/>
                </a:solidFill>
              </a:rPr>
              <a:t>(</a:t>
            </a:r>
            <a:r>
              <a:rPr lang="fr-FR" sz="2000" dirty="0" err="1">
                <a:solidFill>
                  <a:schemeClr val="tx1"/>
                </a:solidFill>
              </a:rPr>
              <a:t>see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Chapter</a:t>
            </a:r>
            <a:r>
              <a:rPr lang="fr-FR" sz="2000" dirty="0">
                <a:solidFill>
                  <a:schemeClr val="tx1"/>
                </a:solidFill>
              </a:rPr>
              <a:t> 3)</a:t>
            </a:r>
            <a:endParaRPr lang="fr-FR" sz="2000" dirty="0">
              <a:solidFill>
                <a:srgbClr val="FF0000"/>
              </a:solidFill>
            </a:endParaRPr>
          </a:p>
        </p:txBody>
      </p:sp>
      <p:pic>
        <p:nvPicPr>
          <p:cNvPr id="8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E8862437-5890-AC4B-83A3-32C7100C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3">
            <a:extLst>
              <a:ext uri="{FF2B5EF4-FFF2-40B4-BE49-F238E27FC236}">
                <a16:creationId xmlns:a16="http://schemas.microsoft.com/office/drawing/2014/main" id="{45742068-1B52-A642-B263-9BC8D9835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386" y="4560253"/>
            <a:ext cx="3608388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814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Value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E72CD9D7-9E03-8642-BBCB-CEF52374E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chemeClr val="tx1"/>
                </a:solidFill>
              </a:rPr>
              <a:t>When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there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so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much</a:t>
            </a:r>
            <a:r>
              <a:rPr lang="fr-FR" sz="2000" dirty="0">
                <a:solidFill>
                  <a:schemeClr val="tx1"/>
                </a:solidFill>
              </a:rPr>
              <a:t> data, </a:t>
            </a:r>
            <a:r>
              <a:rPr lang="fr-FR" sz="2000" dirty="0" err="1">
                <a:solidFill>
                  <a:schemeClr val="tx1"/>
                </a:solidFill>
              </a:rPr>
              <a:t>it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obviously</a:t>
            </a:r>
            <a:r>
              <a:rPr lang="fr-FR" sz="2000" dirty="0">
                <a:solidFill>
                  <a:schemeClr val="tx1"/>
                </a:solidFill>
              </a:rPr>
              <a:t> poses the question of </a:t>
            </a:r>
            <a:r>
              <a:rPr lang="fr-FR" sz="2000" dirty="0">
                <a:solidFill>
                  <a:srgbClr val="FF0000"/>
                </a:solidFill>
              </a:rPr>
              <a:t>data value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And </a:t>
            </a:r>
            <a:r>
              <a:rPr lang="fr-FR" sz="2000" dirty="0" err="1">
                <a:solidFill>
                  <a:schemeClr val="tx1"/>
                </a:solidFill>
              </a:rPr>
              <a:t>hence</a:t>
            </a:r>
            <a:r>
              <a:rPr lang="fr-FR" sz="2000" dirty="0">
                <a:solidFill>
                  <a:schemeClr val="tx1"/>
                </a:solidFill>
              </a:rPr>
              <a:t>, one has to </a:t>
            </a:r>
            <a:r>
              <a:rPr lang="fr-FR" sz="2000" dirty="0">
                <a:solidFill>
                  <a:srgbClr val="FF0000"/>
                </a:solidFill>
              </a:rPr>
              <a:t>select / </a:t>
            </a:r>
            <a:r>
              <a:rPr lang="fr-FR" sz="2000" dirty="0" err="1">
                <a:solidFill>
                  <a:srgbClr val="FF0000"/>
                </a:solidFill>
              </a:rPr>
              <a:t>pre-process</a:t>
            </a:r>
            <a:r>
              <a:rPr lang="fr-FR" sz="2000" dirty="0">
                <a:solidFill>
                  <a:srgbClr val="FF0000"/>
                </a:solidFill>
              </a:rPr>
              <a:t> / </a:t>
            </a:r>
            <a:r>
              <a:rPr lang="fr-FR" sz="2000" dirty="0" err="1">
                <a:solidFill>
                  <a:srgbClr val="FF0000"/>
                </a:solidFill>
              </a:rPr>
              <a:t>integrate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only</a:t>
            </a:r>
            <a:r>
              <a:rPr lang="fr-FR" sz="2000" dirty="0">
                <a:solidFill>
                  <a:schemeClr val="tx1"/>
                </a:solidFill>
              </a:rPr>
              <a:t> the relevant data (</a:t>
            </a:r>
            <a:r>
              <a:rPr lang="fr-FR" sz="2000" dirty="0" err="1">
                <a:solidFill>
                  <a:schemeClr val="tx1"/>
                </a:solidFill>
              </a:rPr>
              <a:t>see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Chapter</a:t>
            </a:r>
            <a:r>
              <a:rPr lang="fr-FR" sz="2000" dirty="0">
                <a:solidFill>
                  <a:schemeClr val="tx1"/>
                </a:solidFill>
              </a:rPr>
              <a:t> 2)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91020C7C-C229-124D-AA79-C92B68CD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3">
            <a:extLst>
              <a:ext uri="{FF2B5EF4-FFF2-40B4-BE49-F238E27FC236}">
                <a16:creationId xmlns:a16="http://schemas.microsoft.com/office/drawing/2014/main" id="{BFD40E00-883B-5A4D-BE9D-71D729D42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6405" y="6134952"/>
            <a:ext cx="3608388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71465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Validity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0C6680FA-CA9A-1941-962C-246D05008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59"/>
            <a:ext cx="8686802" cy="23642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800" dirty="0" err="1">
                <a:solidFill>
                  <a:schemeClr val="tx1"/>
                </a:solidFill>
              </a:rPr>
              <a:t>When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there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so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much</a:t>
            </a:r>
            <a:r>
              <a:rPr lang="fr-FR" sz="1800" dirty="0">
                <a:solidFill>
                  <a:schemeClr val="tx1"/>
                </a:solidFill>
              </a:rPr>
              <a:t> data, </a:t>
            </a:r>
            <a:r>
              <a:rPr lang="fr-FR" sz="1800" dirty="0" err="1">
                <a:solidFill>
                  <a:schemeClr val="tx1"/>
                </a:solidFill>
              </a:rPr>
              <a:t>it</a:t>
            </a:r>
            <a:r>
              <a:rPr lang="fr-FR" sz="1800" dirty="0">
                <a:solidFill>
                  <a:schemeClr val="tx1"/>
                </a:solidFill>
              </a:rPr>
              <a:t> of course poses the question of </a:t>
            </a:r>
            <a:r>
              <a:rPr lang="fr-FR" sz="1800" dirty="0">
                <a:solidFill>
                  <a:srgbClr val="FF0000"/>
                </a:solidFill>
              </a:rPr>
              <a:t>data </a:t>
            </a:r>
            <a:r>
              <a:rPr lang="fr-FR" sz="1800" dirty="0" err="1">
                <a:solidFill>
                  <a:srgbClr val="FF0000"/>
                </a:solidFill>
              </a:rPr>
              <a:t>validity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/>
                </a:solidFill>
              </a:rPr>
              <a:t>And </a:t>
            </a:r>
            <a:r>
              <a:rPr lang="fr-FR" sz="1800" dirty="0" err="1">
                <a:solidFill>
                  <a:schemeClr val="tx1"/>
                </a:solidFill>
              </a:rPr>
              <a:t>hence</a:t>
            </a:r>
            <a:r>
              <a:rPr lang="fr-FR" sz="1800" dirty="0">
                <a:solidFill>
                  <a:schemeClr val="tx1"/>
                </a:solidFill>
              </a:rPr>
              <a:t>, one has to check the </a:t>
            </a:r>
            <a:r>
              <a:rPr lang="fr-FR" sz="1800" dirty="0" err="1">
                <a:solidFill>
                  <a:schemeClr val="tx1"/>
                </a:solidFill>
              </a:rPr>
              <a:t>quality</a:t>
            </a:r>
            <a:r>
              <a:rPr lang="fr-FR" sz="1800" dirty="0">
                <a:solidFill>
                  <a:schemeClr val="tx1"/>
                </a:solidFill>
              </a:rPr>
              <a:t> of the data 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</a:rPr>
              <a:t>Check </a:t>
            </a:r>
            <a:r>
              <a:rPr lang="fr-FR" dirty="0" err="1">
                <a:solidFill>
                  <a:schemeClr val="tx1"/>
                </a:solidFill>
              </a:rPr>
              <a:t>its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coherence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other</a:t>
            </a:r>
            <a:r>
              <a:rPr lang="fr-FR" dirty="0">
                <a:solidFill>
                  <a:schemeClr val="tx1"/>
                </a:solidFill>
              </a:rPr>
              <a:t> sources of data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fr-FR" dirty="0" err="1">
                <a:solidFill>
                  <a:schemeClr val="tx1"/>
                </a:solidFill>
              </a:rPr>
              <a:t>Remove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outliers</a:t>
            </a:r>
            <a:endParaRPr lang="fr-FR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/>
                </a:solidFill>
              </a:rPr>
              <a:t>This </a:t>
            </a:r>
            <a:r>
              <a:rPr lang="fr-FR" sz="1800" dirty="0" err="1">
                <a:solidFill>
                  <a:schemeClr val="tx1"/>
                </a:solidFill>
              </a:rPr>
              <a:t>is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pre-processing</a:t>
            </a:r>
            <a:r>
              <a:rPr lang="fr-FR" sz="1800" dirty="0">
                <a:solidFill>
                  <a:schemeClr val="tx1"/>
                </a:solidFill>
              </a:rPr>
              <a:t>, </a:t>
            </a:r>
            <a:r>
              <a:rPr lang="fr-FR" sz="1800" dirty="0" err="1">
                <a:solidFill>
                  <a:schemeClr val="tx1"/>
                </a:solidFill>
              </a:rPr>
              <a:t>led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before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rgbClr val="FF0000"/>
                </a:solidFill>
              </a:rPr>
              <a:t>integrating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it</a:t>
            </a:r>
            <a:r>
              <a:rPr lang="fr-FR" sz="1800" dirty="0">
                <a:solidFill>
                  <a:schemeClr val="tx1"/>
                </a:solidFill>
              </a:rPr>
              <a:t> for data </a:t>
            </a:r>
            <a:r>
              <a:rPr lang="fr-FR" sz="1800" dirty="0" err="1">
                <a:solidFill>
                  <a:schemeClr val="tx1"/>
                </a:solidFill>
              </a:rPr>
              <a:t>analysis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05E7613D-27F8-F74C-8821-05CBF8D7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3">
            <a:extLst>
              <a:ext uri="{FF2B5EF4-FFF2-40B4-BE49-F238E27FC236}">
                <a16:creationId xmlns:a16="http://schemas.microsoft.com/office/drawing/2014/main" id="{5CD254AF-01DD-8B49-A733-6676033AF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857466"/>
            <a:ext cx="2846388" cy="790734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159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Venue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C0109D2E-F302-A240-B1F7-6721FB25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9291A58F-CE39-5D49-95F3-E9C1FFA64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594" y="5060760"/>
            <a:ext cx="2209800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C959515B-6E74-DA43-92C3-D29DDF7F3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Venue</a:t>
            </a:r>
            <a:r>
              <a:rPr lang="fr-FR" sz="1800" dirty="0">
                <a:solidFill>
                  <a:schemeClr val="tx1"/>
                </a:solidFill>
              </a:rPr>
              <a:t> in </a:t>
            </a:r>
            <a:r>
              <a:rPr lang="fr-FR" sz="1800" dirty="0" err="1">
                <a:solidFill>
                  <a:schemeClr val="tx1"/>
                </a:solidFill>
              </a:rPr>
              <a:t>big</a:t>
            </a:r>
            <a:r>
              <a:rPr lang="fr-FR" sz="1800" dirty="0">
                <a:solidFill>
                  <a:schemeClr val="tx1"/>
                </a:solidFill>
              </a:rPr>
              <a:t> data </a:t>
            </a:r>
            <a:r>
              <a:rPr lang="fr-FR" sz="1800" dirty="0" err="1">
                <a:solidFill>
                  <a:schemeClr val="tx1"/>
                </a:solidFill>
              </a:rPr>
              <a:t>refers</a:t>
            </a:r>
            <a:r>
              <a:rPr lang="fr-FR" sz="1800" dirty="0">
                <a:solidFill>
                  <a:schemeClr val="tx1"/>
                </a:solidFill>
              </a:rPr>
              <a:t> to the </a:t>
            </a:r>
            <a:r>
              <a:rPr lang="fr-FR" sz="1800" dirty="0" err="1">
                <a:solidFill>
                  <a:schemeClr val="tx1"/>
                </a:solidFill>
              </a:rPr>
              <a:t>multiplicity</a:t>
            </a:r>
            <a:r>
              <a:rPr lang="fr-FR" sz="1800" dirty="0">
                <a:solidFill>
                  <a:schemeClr val="tx1"/>
                </a:solidFill>
              </a:rPr>
              <a:t> of data sources </a:t>
            </a:r>
            <a:r>
              <a:rPr lang="fr-FR" sz="2000" dirty="0">
                <a:solidFill>
                  <a:schemeClr val="tx1"/>
                </a:solidFill>
              </a:rPr>
              <a:t>(</a:t>
            </a:r>
            <a:r>
              <a:rPr lang="fr-FR" sz="2000" i="1" dirty="0" err="1">
                <a:solidFill>
                  <a:schemeClr val="tx1"/>
                </a:solidFill>
              </a:rPr>
              <a:t>e.g</a:t>
            </a:r>
            <a:r>
              <a:rPr lang="fr-FR" sz="2000" i="1" dirty="0">
                <a:solidFill>
                  <a:schemeClr val="tx1"/>
                </a:solidFill>
              </a:rPr>
              <a:t>.</a:t>
            </a:r>
            <a:r>
              <a:rPr lang="fr-FR" sz="2000" dirty="0">
                <a:solidFill>
                  <a:schemeClr val="tx1"/>
                </a:solidFill>
              </a:rPr>
              <a:t> Excel files, OLTP </a:t>
            </a:r>
            <a:r>
              <a:rPr lang="fr-FR" sz="2000" dirty="0" err="1">
                <a:solidFill>
                  <a:schemeClr val="tx1"/>
                </a:solidFill>
              </a:rPr>
              <a:t>databases</a:t>
            </a:r>
            <a:r>
              <a:rPr lang="fr-FR" sz="2000" dirty="0">
                <a:solidFill>
                  <a:schemeClr val="tx1"/>
                </a:solidFill>
              </a:rPr>
              <a:t>, …)</a:t>
            </a:r>
          </a:p>
          <a:p>
            <a:pPr lvl="1"/>
            <a:r>
              <a:rPr lang="fr-FR" sz="1800" dirty="0" err="1">
                <a:solidFill>
                  <a:schemeClr val="tx1"/>
                </a:solidFill>
              </a:rPr>
              <a:t>Hence</a:t>
            </a:r>
            <a:r>
              <a:rPr lang="fr-FR" sz="1800" dirty="0">
                <a:solidFill>
                  <a:schemeClr val="tx1"/>
                </a:solidFill>
              </a:rPr>
              <a:t> the </a:t>
            </a:r>
            <a:r>
              <a:rPr lang="fr-FR" sz="1800" dirty="0" err="1">
                <a:solidFill>
                  <a:schemeClr val="tx1"/>
                </a:solidFill>
              </a:rPr>
              <a:t>need</a:t>
            </a:r>
            <a:r>
              <a:rPr lang="fr-FR" sz="1800" dirty="0">
                <a:solidFill>
                  <a:schemeClr val="tx1"/>
                </a:solidFill>
              </a:rPr>
              <a:t> for </a:t>
            </a:r>
            <a:r>
              <a:rPr lang="fr-FR" sz="1800" dirty="0">
                <a:solidFill>
                  <a:srgbClr val="FF0000"/>
                </a:solidFill>
              </a:rPr>
              <a:t>data </a:t>
            </a:r>
            <a:r>
              <a:rPr lang="fr-FR" sz="1800" dirty="0" err="1">
                <a:solidFill>
                  <a:srgbClr val="FF0000"/>
                </a:solidFill>
              </a:rPr>
              <a:t>integration</a:t>
            </a:r>
            <a:r>
              <a:rPr lang="fr-FR" sz="1800" dirty="0">
                <a:solidFill>
                  <a:srgbClr val="FF0000"/>
                </a:solidFill>
              </a:rPr>
              <a:t> </a:t>
            </a:r>
            <a:r>
              <a:rPr lang="fr-FR" sz="1800" dirty="0">
                <a:solidFill>
                  <a:schemeClr val="tx1"/>
                </a:solidFill>
              </a:rPr>
              <a:t>(</a:t>
            </a:r>
            <a:r>
              <a:rPr lang="fr-FR" sz="1800" dirty="0" err="1">
                <a:solidFill>
                  <a:schemeClr val="tx1"/>
                </a:solidFill>
              </a:rPr>
              <a:t>see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Chapter</a:t>
            </a:r>
            <a:r>
              <a:rPr lang="fr-FR" sz="1800" dirty="0">
                <a:solidFill>
                  <a:schemeClr val="tx1"/>
                </a:solidFill>
              </a:rPr>
              <a:t> 3)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5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Variability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728A693F-54CC-614A-988E-13972F87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7A3E3AF0-D1A0-5D4B-BA0C-5E87985E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478880"/>
            <a:ext cx="2209800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82187D38-59F6-B642-897A-B916FEA56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Variability</a:t>
            </a:r>
            <a:r>
              <a:rPr lang="fr-FR" sz="2000" dirty="0">
                <a:solidFill>
                  <a:schemeClr val="tx1"/>
                </a:solidFill>
              </a:rPr>
              <a:t> in </a:t>
            </a:r>
            <a:r>
              <a:rPr lang="fr-FR" sz="2000" dirty="0" err="1">
                <a:solidFill>
                  <a:schemeClr val="tx1"/>
                </a:solidFill>
              </a:rPr>
              <a:t>big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refers</a:t>
            </a:r>
            <a:r>
              <a:rPr lang="fr-FR" sz="2000" dirty="0">
                <a:solidFill>
                  <a:schemeClr val="tx1"/>
                </a:solidFill>
              </a:rPr>
              <a:t> to </a:t>
            </a:r>
            <a:r>
              <a:rPr lang="fr-FR" sz="2000" dirty="0" err="1">
                <a:solidFill>
                  <a:schemeClr val="tx1"/>
                </a:solidFill>
              </a:rPr>
              <a:t>two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things</a:t>
            </a:r>
            <a:endParaRPr lang="fr-FR" sz="2000" dirty="0">
              <a:solidFill>
                <a:schemeClr val="tx1"/>
              </a:solidFill>
            </a:endParaRPr>
          </a:p>
          <a:p>
            <a:pPr lvl="1"/>
            <a:r>
              <a:rPr lang="fr-FR" sz="1800" dirty="0">
                <a:solidFill>
                  <a:schemeClr val="tx1"/>
                </a:solidFill>
              </a:rPr>
              <a:t>The possible </a:t>
            </a:r>
            <a:r>
              <a:rPr lang="fr-FR" sz="1800" dirty="0" err="1">
                <a:solidFill>
                  <a:schemeClr val="tx1"/>
                </a:solidFill>
              </a:rPr>
              <a:t>evolutions</a:t>
            </a:r>
            <a:r>
              <a:rPr lang="fr-FR" sz="1800" dirty="0">
                <a:solidFill>
                  <a:schemeClr val="tx1"/>
                </a:solidFill>
              </a:rPr>
              <a:t> in the structure of the data sources </a:t>
            </a:r>
          </a:p>
          <a:p>
            <a:pPr lvl="1"/>
            <a:r>
              <a:rPr lang="fr-FR" sz="1800" dirty="0">
                <a:solidFill>
                  <a:schemeClr val="tx1"/>
                </a:solidFill>
              </a:rPr>
              <a:t>The </a:t>
            </a:r>
            <a:r>
              <a:rPr lang="fr-FR" sz="1800" dirty="0" err="1">
                <a:solidFill>
                  <a:schemeClr val="tx1"/>
                </a:solidFill>
              </a:rPr>
              <a:t>different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velocities</a:t>
            </a:r>
            <a:r>
              <a:rPr lang="fr-FR" sz="1800" dirty="0">
                <a:solidFill>
                  <a:schemeClr val="tx1"/>
                </a:solidFill>
              </a:rPr>
              <a:t> at </a:t>
            </a:r>
            <a:r>
              <a:rPr lang="fr-FR" sz="1800" dirty="0" err="1">
                <a:solidFill>
                  <a:schemeClr val="tx1"/>
                </a:solidFill>
              </a:rPr>
              <a:t>which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these</a:t>
            </a:r>
            <a:r>
              <a:rPr lang="fr-FR" sz="1800" dirty="0">
                <a:solidFill>
                  <a:schemeClr val="tx1"/>
                </a:solidFill>
              </a:rPr>
              <a:t> data sources are </a:t>
            </a:r>
            <a:r>
              <a:rPr lang="fr-FR" sz="1800" dirty="0" err="1">
                <a:solidFill>
                  <a:schemeClr val="tx1"/>
                </a:solidFill>
              </a:rPr>
              <a:t>refreshed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800" dirty="0">
                <a:solidFill>
                  <a:schemeClr val="tx1"/>
                </a:solidFill>
              </a:rPr>
              <a:t>Poses </a:t>
            </a:r>
            <a:r>
              <a:rPr lang="fr-FR" sz="1800" dirty="0" err="1">
                <a:solidFill>
                  <a:schemeClr val="tx1"/>
                </a:solidFill>
              </a:rPr>
              <a:t>serious</a:t>
            </a:r>
            <a:r>
              <a:rPr lang="fr-FR" sz="1800" dirty="0">
                <a:solidFill>
                  <a:schemeClr val="tx1"/>
                </a:solidFill>
              </a:rPr>
              <a:t> issues for </a:t>
            </a:r>
            <a:r>
              <a:rPr lang="fr-FR" sz="1800" dirty="0">
                <a:solidFill>
                  <a:srgbClr val="FF0000"/>
                </a:solidFill>
              </a:rPr>
              <a:t>data </a:t>
            </a:r>
            <a:r>
              <a:rPr lang="fr-FR" sz="1800" dirty="0" err="1">
                <a:solidFill>
                  <a:srgbClr val="FF0000"/>
                </a:solidFill>
              </a:rPr>
              <a:t>integration</a:t>
            </a:r>
            <a:r>
              <a:rPr lang="fr-FR" sz="1800" dirty="0">
                <a:solidFill>
                  <a:srgbClr val="FF0000"/>
                </a:solidFill>
              </a:rPr>
              <a:t> </a:t>
            </a:r>
            <a:r>
              <a:rPr lang="fr-FR" sz="1800" dirty="0">
                <a:solidFill>
                  <a:schemeClr val="tx1"/>
                </a:solidFill>
              </a:rPr>
              <a:t>(</a:t>
            </a:r>
            <a:r>
              <a:rPr lang="fr-FR" sz="1800" dirty="0" err="1">
                <a:solidFill>
                  <a:schemeClr val="tx1"/>
                </a:solidFill>
              </a:rPr>
              <a:t>see</a:t>
            </a:r>
            <a:r>
              <a:rPr lang="fr-FR" sz="1800" dirty="0">
                <a:solidFill>
                  <a:schemeClr val="tx1"/>
                </a:solidFill>
              </a:rPr>
              <a:t> </a:t>
            </a:r>
            <a:r>
              <a:rPr lang="fr-FR" sz="1800" dirty="0" err="1">
                <a:solidFill>
                  <a:schemeClr val="tx1"/>
                </a:solidFill>
              </a:rPr>
              <a:t>Chapter</a:t>
            </a:r>
            <a:r>
              <a:rPr lang="fr-FR" sz="1800" dirty="0">
                <a:solidFill>
                  <a:schemeClr val="tx1"/>
                </a:solidFill>
              </a:rPr>
              <a:t> 3)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Goals of data science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506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Variety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114F13D1-AF5A-C643-859B-1AD98FE2E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Variety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refers</a:t>
            </a:r>
            <a:r>
              <a:rPr lang="fr-FR" sz="2000" dirty="0">
                <a:solidFill>
                  <a:schemeClr val="tx1"/>
                </a:solidFill>
              </a:rPr>
              <a:t> to the </a:t>
            </a:r>
            <a:r>
              <a:rPr lang="fr-FR" sz="2000" dirty="0" err="1">
                <a:solidFill>
                  <a:schemeClr val="tx1"/>
                </a:solidFill>
              </a:rPr>
              <a:t>different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kinds</a:t>
            </a:r>
            <a:r>
              <a:rPr lang="fr-FR" sz="2000" dirty="0">
                <a:solidFill>
                  <a:schemeClr val="tx1"/>
                </a:solidFill>
              </a:rPr>
              <a:t> of data one has to </a:t>
            </a:r>
            <a:r>
              <a:rPr lang="fr-FR" sz="2000" dirty="0" err="1">
                <a:solidFill>
                  <a:schemeClr val="tx1"/>
                </a:solidFill>
              </a:rPr>
              <a:t>handle</a:t>
            </a:r>
            <a:r>
              <a:rPr lang="fr-FR" sz="20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fr-FR" sz="2000" b="1" dirty="0" err="1">
                <a:solidFill>
                  <a:schemeClr val="tx1"/>
                </a:solidFill>
              </a:rPr>
              <a:t>Structured</a:t>
            </a:r>
            <a:r>
              <a:rPr lang="fr-FR" sz="2000" dirty="0">
                <a:solidFill>
                  <a:schemeClr val="tx1"/>
                </a:solidFill>
              </a:rPr>
              <a:t> data: </a:t>
            </a:r>
            <a:r>
              <a:rPr lang="fr-FR" sz="2000" dirty="0" err="1">
                <a:solidFill>
                  <a:schemeClr val="tx1"/>
                </a:solidFill>
              </a:rPr>
              <a:t>from</a:t>
            </a:r>
            <a:r>
              <a:rPr lang="fr-FR" sz="2000" dirty="0">
                <a:solidFill>
                  <a:schemeClr val="tx1"/>
                </a:solidFill>
              </a:rPr>
              <a:t> OLTP </a:t>
            </a:r>
            <a:r>
              <a:rPr lang="fr-FR" sz="2000" dirty="0" err="1">
                <a:solidFill>
                  <a:schemeClr val="tx1"/>
                </a:solidFill>
              </a:rPr>
              <a:t>datasets</a:t>
            </a:r>
            <a:r>
              <a:rPr lang="fr-FR" sz="2000" dirty="0">
                <a:solidFill>
                  <a:schemeClr val="tx1"/>
                </a:solidFill>
              </a:rPr>
              <a:t> of Excel files for instance</a:t>
            </a:r>
          </a:p>
          <a:p>
            <a:pPr lvl="1"/>
            <a:r>
              <a:rPr lang="fr-FR" sz="2000" b="1" dirty="0" err="1">
                <a:solidFill>
                  <a:schemeClr val="tx1"/>
                </a:solidFill>
              </a:rPr>
              <a:t>Unstructured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increases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extremely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fast</a:t>
            </a:r>
            <a:r>
              <a:rPr lang="fr-FR" sz="2000" dirty="0">
                <a:solidFill>
                  <a:schemeClr val="tx1"/>
                </a:solidFill>
              </a:rPr>
              <a:t>: </a:t>
            </a:r>
            <a:r>
              <a:rPr lang="fr-FR" sz="2000" dirty="0" err="1">
                <a:solidFill>
                  <a:schemeClr val="tx1"/>
                </a:solidFill>
              </a:rPr>
              <a:t>texts</a:t>
            </a:r>
            <a:r>
              <a:rPr lang="fr-FR" sz="2000" dirty="0">
                <a:solidFill>
                  <a:schemeClr val="tx1"/>
                </a:solidFill>
              </a:rPr>
              <a:t>, images, tags, links, </a:t>
            </a:r>
            <a:r>
              <a:rPr lang="fr-FR" sz="2000" dirty="0" err="1">
                <a:solidFill>
                  <a:schemeClr val="tx1"/>
                </a:solidFill>
              </a:rPr>
              <a:t>likes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emotions</a:t>
            </a:r>
            <a:r>
              <a:rPr lang="fr-FR" sz="2000" dirty="0">
                <a:solidFill>
                  <a:schemeClr val="tx1"/>
                </a:solidFill>
              </a:rPr>
              <a:t>, …</a:t>
            </a: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C63475B-FBB5-8849-A68B-8BEE8A8F9185}"/>
              </a:ext>
            </a:extLst>
          </p:cNvPr>
          <p:cNvSpPr txBox="1"/>
          <p:nvPr/>
        </p:nvSpPr>
        <p:spPr>
          <a:xfrm rot="16200000">
            <a:off x="1549759" y="5209777"/>
            <a:ext cx="34755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(Vasant Dhar, CACM, 2013)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871D34-4FAF-9C4A-A14D-D2D6C19E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73" y="3525328"/>
            <a:ext cx="5477075" cy="32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Vocabulary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7C0A9FF3-BEFC-EE44-9D82-FFF5C78A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992DB2A2-E0BA-974D-907F-7948F1000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602" y="5638800"/>
            <a:ext cx="2209800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17639431-B486-7E47-8017-F3F3CFD58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Vocabulary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refers</a:t>
            </a:r>
            <a:r>
              <a:rPr lang="fr-FR" sz="2000" dirty="0">
                <a:solidFill>
                  <a:schemeClr val="tx1"/>
                </a:solidFill>
              </a:rPr>
              <a:t> to </a:t>
            </a:r>
            <a:r>
              <a:rPr lang="fr-FR" sz="2000" dirty="0" err="1">
                <a:solidFill>
                  <a:schemeClr val="tx1"/>
                </a:solidFill>
              </a:rPr>
              <a:t>bringing</a:t>
            </a:r>
            <a:r>
              <a:rPr lang="fr-FR" sz="2000" dirty="0">
                <a:solidFill>
                  <a:schemeClr val="tx1"/>
                </a:solidFill>
              </a:rPr>
              <a:t> data </a:t>
            </a:r>
            <a:r>
              <a:rPr lang="fr-FR" sz="2000" dirty="0" err="1">
                <a:solidFill>
                  <a:schemeClr val="tx1"/>
                </a:solidFill>
              </a:rPr>
              <a:t>models</a:t>
            </a:r>
            <a:r>
              <a:rPr lang="fr-FR" sz="2000" dirty="0">
                <a:solidFill>
                  <a:schemeClr val="tx1"/>
                </a:solidFill>
              </a:rPr>
              <a:t> / </a:t>
            </a:r>
            <a:r>
              <a:rPr lang="fr-FR" sz="2000" dirty="0" err="1">
                <a:solidFill>
                  <a:schemeClr val="tx1"/>
                </a:solidFill>
              </a:rPr>
              <a:t>semantics</a:t>
            </a:r>
            <a:r>
              <a:rPr lang="fr-FR" sz="2000" dirty="0">
                <a:solidFill>
                  <a:schemeClr val="tx1"/>
                </a:solidFill>
              </a:rPr>
              <a:t> (</a:t>
            </a:r>
            <a:r>
              <a:rPr lang="fr-FR" sz="2000" dirty="0" err="1">
                <a:solidFill>
                  <a:schemeClr val="tx1"/>
                </a:solidFill>
              </a:rPr>
              <a:t>knowledge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e.g</a:t>
            </a:r>
            <a:r>
              <a:rPr lang="fr-FR" sz="2000" dirty="0">
                <a:solidFill>
                  <a:schemeClr val="tx1"/>
                </a:solidFill>
              </a:rPr>
              <a:t>. ontologies) </a:t>
            </a:r>
            <a:r>
              <a:rPr lang="fr-FR" sz="2000" dirty="0" err="1">
                <a:solidFill>
                  <a:schemeClr val="tx1"/>
                </a:solidFill>
              </a:rPr>
              <a:t>into</a:t>
            </a:r>
            <a:r>
              <a:rPr lang="fr-FR" sz="2000" dirty="0">
                <a:solidFill>
                  <a:schemeClr val="tx1"/>
                </a:solidFill>
              </a:rPr>
              <a:t> the data to structure / </a:t>
            </a:r>
            <a:r>
              <a:rPr lang="fr-FR" sz="2000" dirty="0" err="1">
                <a:solidFill>
                  <a:schemeClr val="tx1"/>
                </a:solidFill>
              </a:rPr>
              <a:t>explain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it</a:t>
            </a:r>
            <a:endParaRPr lang="fr-FR" sz="2000" dirty="0">
              <a:solidFill>
                <a:schemeClr val="tx1"/>
              </a:solidFill>
            </a:endParaRPr>
          </a:p>
          <a:p>
            <a:pPr lvl="1"/>
            <a:r>
              <a:rPr lang="fr-FR" sz="2000" dirty="0" err="1">
                <a:solidFill>
                  <a:schemeClr val="tx1"/>
                </a:solidFill>
              </a:rPr>
              <a:t>See</a:t>
            </a:r>
            <a:r>
              <a:rPr lang="fr-FR" sz="2000" dirty="0">
                <a:solidFill>
                  <a:schemeClr val="tx1"/>
                </a:solidFill>
              </a:rPr>
              <a:t> the course on AI</a:t>
            </a: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56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Vagueness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4A6C29CB-188A-A049-BCC3-4D6B5DC4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753728E6-15F7-9A46-9509-C7698ECF6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6157268"/>
            <a:ext cx="2667000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0D91672F-90E6-3845-8A23-406C8B7AB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Vagueness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might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refer</a:t>
            </a:r>
            <a:r>
              <a:rPr lang="fr-FR" sz="2000" dirty="0">
                <a:solidFill>
                  <a:schemeClr val="tx1"/>
                </a:solidFill>
              </a:rPr>
              <a:t> to: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Communication issue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provider and </a:t>
            </a:r>
            <a:r>
              <a:rPr lang="fr-FR" dirty="0" err="1">
                <a:solidFill>
                  <a:schemeClr val="tx1"/>
                </a:solidFill>
              </a:rPr>
              <a:t>customer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fr-FR" dirty="0" err="1">
                <a:solidFill>
                  <a:schemeClr val="tx1"/>
                </a:solidFill>
              </a:rPr>
              <a:t>Difficulty</a:t>
            </a:r>
            <a:r>
              <a:rPr lang="fr-FR" dirty="0">
                <a:solidFill>
                  <a:schemeClr val="tx1"/>
                </a:solidFill>
              </a:rPr>
              <a:t> for a </a:t>
            </a:r>
            <a:r>
              <a:rPr lang="fr-FR" dirty="0" err="1">
                <a:solidFill>
                  <a:schemeClr val="tx1"/>
                </a:solidFill>
              </a:rPr>
              <a:t>non-specialist</a:t>
            </a:r>
            <a:r>
              <a:rPr lang="fr-FR" dirty="0">
                <a:solidFill>
                  <a:schemeClr val="tx1"/>
                </a:solidFill>
              </a:rPr>
              <a:t> to </a:t>
            </a:r>
            <a:r>
              <a:rPr lang="fr-FR" dirty="0" err="1">
                <a:solidFill>
                  <a:schemeClr val="tx1"/>
                </a:solidFill>
              </a:rPr>
              <a:t>interpret</a:t>
            </a:r>
            <a:r>
              <a:rPr lang="fr-FR" dirty="0">
                <a:solidFill>
                  <a:schemeClr val="tx1"/>
                </a:solidFill>
              </a:rPr>
              <a:t> the </a:t>
            </a:r>
            <a:r>
              <a:rPr lang="fr-FR" dirty="0" err="1">
                <a:solidFill>
                  <a:schemeClr val="tx1"/>
                </a:solidFill>
              </a:rPr>
              <a:t>analysis</a:t>
            </a:r>
            <a:r>
              <a:rPr lang="fr-FR" dirty="0">
                <a:solidFill>
                  <a:schemeClr val="tx1"/>
                </a:solidFill>
              </a:rPr>
              <a:t> output</a:t>
            </a:r>
          </a:p>
          <a:p>
            <a:pPr lvl="2"/>
            <a:r>
              <a:rPr lang="fr-FR" i="1" dirty="0" err="1">
                <a:solidFill>
                  <a:schemeClr val="tx1"/>
                </a:solidFill>
              </a:rPr>
              <a:t>E.g</a:t>
            </a:r>
            <a:r>
              <a:rPr lang="fr-FR" i="1" dirty="0">
                <a:solidFill>
                  <a:schemeClr val="tx1"/>
                </a:solidFill>
              </a:rPr>
              <a:t>. </a:t>
            </a:r>
            <a:r>
              <a:rPr lang="fr-FR" dirty="0" err="1">
                <a:solidFill>
                  <a:schemeClr val="tx1"/>
                </a:solidFill>
              </a:rPr>
              <a:t>difference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correlation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causality</a:t>
            </a:r>
            <a:endParaRPr lang="fr-FR" i="1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1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10 Vs of Big data: </a:t>
            </a:r>
            <a:r>
              <a:rPr lang="en-US" sz="3000" dirty="0">
                <a:solidFill>
                  <a:srgbClr val="FF0000"/>
                </a:solidFill>
              </a:rPr>
              <a:t>Veracity</a:t>
            </a:r>
            <a:endParaRPr lang="en-US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2" descr="Big Data Analysis: Spark and Hadoop | by Pier Paolo Ippolito | Towards Data  Science">
            <a:extLst>
              <a:ext uri="{FF2B5EF4-FFF2-40B4-BE49-F238E27FC236}">
                <a16:creationId xmlns:a16="http://schemas.microsoft.com/office/drawing/2014/main" id="{A8A11899-E0A9-E448-8CD7-E49B2B02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9" y="4025389"/>
            <a:ext cx="5221281" cy="27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3">
            <a:extLst>
              <a:ext uri="{FF2B5EF4-FFF2-40B4-BE49-F238E27FC236}">
                <a16:creationId xmlns:a16="http://schemas.microsoft.com/office/drawing/2014/main" id="{F3434068-E094-054E-B42F-DF42222A9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099" y="5631611"/>
            <a:ext cx="2667000" cy="636587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7474BAC0-072F-384B-9293-746BB1878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61160"/>
            <a:ext cx="8686801" cy="1920240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Veracity</a:t>
            </a:r>
            <a:r>
              <a:rPr lang="fr-FR" sz="2000" dirty="0">
                <a:solidFill>
                  <a:schemeClr val="tx1"/>
                </a:solidFill>
              </a:rPr>
              <a:t>: </a:t>
            </a:r>
            <a:r>
              <a:rPr lang="fr-FR" sz="2000" dirty="0" err="1">
                <a:solidFill>
                  <a:schemeClr val="tx1"/>
                </a:solidFill>
              </a:rPr>
              <a:t>does</a:t>
            </a:r>
            <a:r>
              <a:rPr lang="fr-FR" sz="2000" dirty="0">
                <a:solidFill>
                  <a:schemeClr val="tx1"/>
                </a:solidFill>
              </a:rPr>
              <a:t> the data </a:t>
            </a:r>
            <a:r>
              <a:rPr lang="fr-FR" sz="2000" dirty="0" err="1">
                <a:solidFill>
                  <a:schemeClr val="tx1"/>
                </a:solidFill>
              </a:rPr>
              <a:t>reflect</a:t>
            </a:r>
            <a:r>
              <a:rPr lang="fr-FR" sz="2000" dirty="0">
                <a:solidFill>
                  <a:schemeClr val="tx1"/>
                </a:solidFill>
              </a:rPr>
              <a:t> the </a:t>
            </a:r>
            <a:r>
              <a:rPr lang="fr-FR" sz="2000" dirty="0" err="1">
                <a:solidFill>
                  <a:schemeClr val="tx1"/>
                </a:solidFill>
              </a:rPr>
              <a:t>realty</a:t>
            </a:r>
            <a:r>
              <a:rPr lang="fr-FR" sz="2000" dirty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fr-FR" b="1" dirty="0">
                <a:solidFill>
                  <a:schemeClr val="tx1"/>
                </a:solidFill>
              </a:rPr>
              <a:t>Not </a:t>
            </a:r>
            <a:r>
              <a:rPr lang="fr-FR" b="1" dirty="0" err="1">
                <a:solidFill>
                  <a:schemeClr val="tx1"/>
                </a:solidFill>
              </a:rPr>
              <a:t>everything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that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is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written</a:t>
            </a:r>
            <a:r>
              <a:rPr lang="fr-FR" b="1" dirty="0">
                <a:solidFill>
                  <a:schemeClr val="tx1"/>
                </a:solidFill>
              </a:rPr>
              <a:t> on the internet </a:t>
            </a:r>
            <a:r>
              <a:rPr lang="fr-FR" b="1" dirty="0" err="1">
                <a:solidFill>
                  <a:schemeClr val="tx1"/>
                </a:solidFill>
              </a:rPr>
              <a:t>is</a:t>
            </a:r>
            <a:r>
              <a:rPr lang="fr-FR" b="1" dirty="0">
                <a:solidFill>
                  <a:schemeClr val="tx1"/>
                </a:solidFill>
              </a:rPr>
              <a:t> TRUE!!!</a:t>
            </a:r>
          </a:p>
          <a:p>
            <a:pPr lvl="1"/>
            <a:r>
              <a:rPr lang="fr-FR" dirty="0" err="1">
                <a:solidFill>
                  <a:schemeClr val="tx1"/>
                </a:solidFill>
              </a:rPr>
              <a:t>Hence</a:t>
            </a:r>
            <a:r>
              <a:rPr lang="fr-FR" dirty="0">
                <a:solidFill>
                  <a:schemeClr val="tx1"/>
                </a:solidFill>
              </a:rPr>
              <a:t>, the </a:t>
            </a:r>
            <a:r>
              <a:rPr lang="fr-FR" dirty="0" err="1">
                <a:solidFill>
                  <a:schemeClr val="tx1"/>
                </a:solidFill>
              </a:rPr>
              <a:t>need</a:t>
            </a:r>
            <a:r>
              <a:rPr lang="fr-FR" dirty="0">
                <a:solidFill>
                  <a:schemeClr val="tx1"/>
                </a:solidFill>
              </a:rPr>
              <a:t> to check the data sources’ </a:t>
            </a:r>
            <a:r>
              <a:rPr lang="fr-FR" dirty="0" err="1">
                <a:solidFill>
                  <a:schemeClr val="tx1"/>
                </a:solidFill>
              </a:rPr>
              <a:t>quality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see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Chapter</a:t>
            </a:r>
            <a:r>
              <a:rPr lang="fr-FR" dirty="0">
                <a:solidFill>
                  <a:schemeClr val="tx1"/>
                </a:solidFill>
              </a:rPr>
              <a:t> 2)</a:t>
            </a:r>
          </a:p>
          <a:p>
            <a:pPr lvl="2"/>
            <a:r>
              <a:rPr lang="fr-FR" dirty="0" err="1">
                <a:solidFill>
                  <a:schemeClr val="tx1"/>
                </a:solidFill>
              </a:rPr>
              <a:t>Almost</a:t>
            </a:r>
            <a:r>
              <a:rPr lang="fr-FR" dirty="0">
                <a:solidFill>
                  <a:schemeClr val="tx1"/>
                </a:solidFill>
              </a:rPr>
              <a:t> an </a:t>
            </a:r>
            <a:r>
              <a:rPr lang="fr-FR" dirty="0" err="1">
                <a:solidFill>
                  <a:schemeClr val="tx1"/>
                </a:solidFill>
              </a:rPr>
              <a:t>ethical</a:t>
            </a:r>
            <a:r>
              <a:rPr lang="fr-FR" dirty="0">
                <a:solidFill>
                  <a:schemeClr val="tx1"/>
                </a:solidFill>
              </a:rPr>
              <a:t> issue</a:t>
            </a: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  <a:p>
            <a:pPr lvl="1"/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The interactions or </a:t>
            </a:r>
            <a:r>
              <a:rPr lang="en-US" sz="2000" b="1" dirty="0"/>
              <a:t>correlations</a:t>
            </a:r>
            <a:r>
              <a:rPr lang="en-US" sz="2000" dirty="0"/>
              <a:t> hidden in data might be really huge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Real problems often have extremely</a:t>
            </a:r>
            <a:r>
              <a:rPr lang="en-US" sz="2000" b="1" dirty="0"/>
              <a:t> high dimensions </a:t>
            </a:r>
            <a:r>
              <a:rPr lang="en-US" sz="2000" dirty="0"/>
              <a:t>(large number of variables)</a:t>
            </a:r>
            <a:endParaRPr lang="en-US" sz="2000" b="1" dirty="0"/>
          </a:p>
          <a:p>
            <a:pPr lvl="1">
              <a:spcBef>
                <a:spcPts val="1200"/>
              </a:spcBef>
            </a:pPr>
            <a:r>
              <a:rPr lang="en-US" sz="1800" dirty="0">
                <a:cs typeface="Arial"/>
              </a:rPr>
              <a:t>Bicycle runs: 2 dimensions (a road)</a:t>
            </a:r>
          </a:p>
          <a:p>
            <a:pPr lvl="1">
              <a:spcBef>
                <a:spcPts val="1200"/>
              </a:spcBef>
            </a:pPr>
            <a:r>
              <a:rPr lang="en-US" sz="1800" dirty="0">
                <a:cs typeface="Arial"/>
              </a:rPr>
              <a:t>We live in 4 dimensions</a:t>
            </a:r>
            <a:endParaRPr lang="en-US" sz="1800" dirty="0"/>
          </a:p>
          <a:p>
            <a:pPr lvl="1">
              <a:spcBef>
                <a:spcPts val="1200"/>
              </a:spcBef>
            </a:pPr>
            <a:r>
              <a:rPr lang="en-US" sz="1800" dirty="0"/>
              <a:t>But an image 1024x1024: </a:t>
            </a:r>
            <a:r>
              <a:rPr lang="en-US" sz="1800" dirty="0">
                <a:solidFill>
                  <a:srgbClr val="FF6600"/>
                </a:solidFill>
              </a:rPr>
              <a:t>~1 million </a:t>
            </a:r>
            <a:r>
              <a:rPr lang="en-US" sz="1800" dirty="0"/>
              <a:t>dimensions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Text collections: </a:t>
            </a:r>
            <a:r>
              <a:rPr lang="en-US" sz="1800" dirty="0">
                <a:solidFill>
                  <a:srgbClr val="FF6600"/>
                </a:solidFill>
              </a:rPr>
              <a:t>million </a:t>
            </a:r>
            <a:r>
              <a:rPr lang="en-US" sz="1800" dirty="0">
                <a:solidFill>
                  <a:srgbClr val="000000"/>
                </a:solidFill>
              </a:rPr>
              <a:t>dimensions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Recommenders’ system: </a:t>
            </a:r>
            <a:r>
              <a:rPr lang="en-US" sz="1800" dirty="0">
                <a:solidFill>
                  <a:srgbClr val="DE8500"/>
                </a:solidFill>
              </a:rPr>
              <a:t>billion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dimensions (items/products)</a:t>
            </a:r>
          </a:p>
          <a:p>
            <a:pPr>
              <a:spcBef>
                <a:spcPts val="1200"/>
              </a:spcBef>
              <a:buFont typeface="Police système Courant"/>
              <a:buChar char="→"/>
            </a:pPr>
            <a:r>
              <a:rPr lang="en-US" sz="2000" dirty="0">
                <a:solidFill>
                  <a:srgbClr val="000000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curse of dimensionality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More additional challenges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2814D481-03F7-F449-BA45-AF908AB0704D}"/>
              </a:ext>
            </a:extLst>
          </p:cNvPr>
          <p:cNvSpPr/>
          <p:nvPr/>
        </p:nvSpPr>
        <p:spPr>
          <a:xfrm rot="713319">
            <a:off x="4482860" y="4415990"/>
            <a:ext cx="4674079" cy="2598020"/>
          </a:xfrm>
          <a:prstGeom prst="irregularSeal2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18D7D-B4ED-D448-8D2B-1830636D5EDB}"/>
              </a:ext>
            </a:extLst>
          </p:cNvPr>
          <p:cNvSpPr txBox="1"/>
          <p:nvPr/>
        </p:nvSpPr>
        <p:spPr>
          <a:xfrm rot="21408579">
            <a:off x="5139808" y="5191247"/>
            <a:ext cx="312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Dữ liệu dù thu thập được lớn đến đâu thì cũng là </a:t>
            </a:r>
            <a:r>
              <a:rPr lang="en-US" sz="2000" b="1">
                <a:latin typeface="Arial"/>
                <a:cs typeface="Arial"/>
              </a:rPr>
              <a:t>quá nhỏ</a:t>
            </a:r>
            <a:r>
              <a:rPr lang="en-US" sz="2000">
                <a:latin typeface="Arial"/>
                <a:cs typeface="Arial"/>
              </a:rPr>
              <a:t> so với không gian của chúng</a:t>
            </a:r>
          </a:p>
        </p:txBody>
      </p:sp>
    </p:spTree>
    <p:extLst>
      <p:ext uri="{BB962C8B-B14F-4D97-AF65-F5344CB8AC3E}">
        <p14:creationId xmlns:p14="http://schemas.microsoft.com/office/powerpoint/2010/main" val="2378445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Ethical issues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CD9E4B-80E4-D24F-B2B0-C3D975927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39624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6600"/>
                </a:solidFill>
              </a:rPr>
              <a:t>Privacy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Breach of privacy, collection of data without informed consent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6600"/>
                </a:solidFill>
              </a:rPr>
              <a:t>Security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The ease of stealing, including identity theft, the stealing of national security information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6600"/>
                </a:solidFill>
              </a:rPr>
              <a:t>Commercial exploitation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Commercial mining of information; targeting for commercial gain</a:t>
            </a:r>
            <a:endParaRPr lang="en-US" sz="2200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4FCA07E-B5EF-424A-900B-8A7423058492}"/>
              </a:ext>
            </a:extLst>
          </p:cNvPr>
          <p:cNvSpPr txBox="1">
            <a:spLocks/>
          </p:cNvSpPr>
          <p:nvPr/>
        </p:nvSpPr>
        <p:spPr>
          <a:xfrm>
            <a:off x="4876800" y="1523999"/>
            <a:ext cx="3962400" cy="5181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3366FF"/>
                </a:solidFill>
              </a:rPr>
              <a:t>Issue of Power and politics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The use of data to perpetuate particular views, ideologies, propaganda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3366FF"/>
                </a:solidFill>
              </a:rPr>
              <a:t>Issue of Truth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Rumors, hoaxes, fake news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Bias introduced by social networks’ recommender systems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3366FF"/>
                </a:solidFill>
              </a:rPr>
              <a:t>Issue of social justice</a:t>
            </a:r>
            <a:endParaRPr lang="en-US" sz="2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Information is overwhelmingly skewed towards certain groups and leaves others out of the ‘digital revolution’</a:t>
            </a:r>
            <a:endParaRPr lang="en-US" sz="2200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88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5AA6F-78EA-4B4D-BE49-67BA7772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scientist?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089E3-E01F-EA40-80AF-5B742FD2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296A7-EDD7-E144-B5C2-EAF9DF3A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863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Data Science - early days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457200" y="6400800"/>
            <a:ext cx="820216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Data Science Laboratory, SOICT, HUST, 2017</a:t>
            </a:r>
          </a:p>
        </p:txBody>
      </p:sp>
      <p:pic>
        <p:nvPicPr>
          <p:cNvPr id="10" name="Picture 9" descr="Screen Shot 2014-01-27 at 4.5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06" y="4353402"/>
            <a:ext cx="2080034" cy="1793313"/>
          </a:xfrm>
          <a:prstGeom prst="rect">
            <a:avLst/>
          </a:prstGeom>
        </p:spPr>
      </p:pic>
      <p:pic>
        <p:nvPicPr>
          <p:cNvPr id="11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905892" y="1485770"/>
            <a:ext cx="2400534" cy="1320201"/>
          </a:xfrm>
        </p:spPr>
      </p:pic>
      <p:sp>
        <p:nvSpPr>
          <p:cNvPr id="12" name="TextBox 11"/>
          <p:cNvSpPr txBox="1"/>
          <p:nvPr/>
        </p:nvSpPr>
        <p:spPr>
          <a:xfrm>
            <a:off x="533400" y="184317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R.A. Fisher</a:t>
            </a:r>
          </a:p>
        </p:txBody>
      </p:sp>
      <p:pic>
        <p:nvPicPr>
          <p:cNvPr id="13" name="Picture 12" descr="Screen Shot 2014-01-27 at 4.44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37" y="1382886"/>
            <a:ext cx="1851896" cy="1719291"/>
          </a:xfrm>
          <a:prstGeom prst="rect">
            <a:avLst/>
          </a:prstGeom>
        </p:spPr>
      </p:pic>
      <p:pic>
        <p:nvPicPr>
          <p:cNvPr id="14" name="Picture 13" descr="Screen Shot 2014-01-27 at 4.44.5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7" y="3114851"/>
            <a:ext cx="2757009" cy="1967828"/>
          </a:xfrm>
          <a:prstGeom prst="rect">
            <a:avLst/>
          </a:prstGeom>
        </p:spPr>
      </p:pic>
      <p:pic>
        <p:nvPicPr>
          <p:cNvPr id="15" name="Picture 14" descr="Screen Shot 2014-01-27 at 4.45.5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32" y="1371600"/>
            <a:ext cx="2730177" cy="1475506"/>
          </a:xfrm>
          <a:prstGeom prst="rect">
            <a:avLst/>
          </a:prstGeom>
        </p:spPr>
      </p:pic>
      <p:pic>
        <p:nvPicPr>
          <p:cNvPr id="16" name="Picture 15" descr="Screen Shot 2014-01-27 at 4.47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17" y="2809081"/>
            <a:ext cx="2093436" cy="1570077"/>
          </a:xfrm>
          <a:prstGeom prst="rect">
            <a:avLst/>
          </a:prstGeom>
        </p:spPr>
      </p:pic>
      <p:pic>
        <p:nvPicPr>
          <p:cNvPr id="17" name="Picture 16" descr="Screen Shot 2014-01-27 at 4.48.1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36" y="3102177"/>
            <a:ext cx="2221527" cy="17326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80325" y="3850957"/>
            <a:ext cx="9709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Howard</a:t>
            </a:r>
          </a:p>
          <a:p>
            <a:r>
              <a:rPr lang="en-US" sz="1600" dirty="0" err="1"/>
              <a:t>Dresner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223124" y="1989088"/>
            <a:ext cx="12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 </a:t>
            </a:r>
            <a:r>
              <a:rPr lang="en-US" dirty="0" err="1"/>
              <a:t>Luhn</a:t>
            </a:r>
            <a:endParaRPr lang="en-US" dirty="0"/>
          </a:p>
        </p:txBody>
      </p:sp>
      <p:pic>
        <p:nvPicPr>
          <p:cNvPr id="20" name="Picture 19" descr="Screen Shot 2014-01-27 at 4.51.1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6" y="5166337"/>
            <a:ext cx="1964644" cy="1214780"/>
          </a:xfrm>
          <a:prstGeom prst="rect">
            <a:avLst/>
          </a:prstGeom>
        </p:spPr>
      </p:pic>
      <p:pic>
        <p:nvPicPr>
          <p:cNvPr id="22" name="Picture 21" descr="Screen Shot 2014-01-27 at 4.53.08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94" y="4850701"/>
            <a:ext cx="2745023" cy="11667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59213" y="1859508"/>
            <a:ext cx="14376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W.E. </a:t>
            </a:r>
            <a:r>
              <a:rPr lang="en-US" sz="1600" dirty="0" err="1"/>
              <a:t>Demming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752600" y="6412468"/>
            <a:ext cx="716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(John Canny</a:t>
            </a:r>
            <a:r>
              <a:rPr lang="en-US" dirty="0" err="1"/>
              <a:t>, </a:t>
            </a:r>
            <a:r>
              <a:rPr lang="en-US" dirty="0"/>
              <a:t>UC Berkeley)</a:t>
            </a:r>
          </a:p>
        </p:txBody>
      </p:sp>
      <p:pic>
        <p:nvPicPr>
          <p:cNvPr id="25" name="Picture 24" descr="Screen Shot 2014-01-27 at 4.52.09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51" y="5151901"/>
            <a:ext cx="2141143" cy="17219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3B85-D118-5A4B-AB2E-725C91B0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8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3999"/>
            <a:ext cx="6025416" cy="2031999"/>
          </a:xfrm>
          <a:blipFill dpi="0" rotWithShape="1">
            <a:blip r:embed="rId3">
              <a:alphaModFix amt="41000"/>
            </a:blip>
            <a:srcRect/>
            <a:tile tx="0" ty="0" sx="100000" sy="100000" flip="none" algn="tl"/>
          </a:blipFill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fr-FR" sz="1800" i="1" dirty="0"/>
              <a:t>I </a:t>
            </a:r>
            <a:r>
              <a:rPr lang="fr-FR" sz="1800" i="1" dirty="0" err="1"/>
              <a:t>keep</a:t>
            </a:r>
            <a:r>
              <a:rPr lang="fr-FR" sz="1800" i="1" dirty="0"/>
              <a:t> </a:t>
            </a:r>
            <a:r>
              <a:rPr lang="fr-FR" sz="1800" i="1" dirty="0" err="1"/>
              <a:t>saying</a:t>
            </a:r>
            <a:r>
              <a:rPr lang="fr-FR" sz="1800" i="1" dirty="0"/>
              <a:t> the sexy job in the </a:t>
            </a:r>
            <a:r>
              <a:rPr lang="fr-FR" sz="1800" i="1" dirty="0" err="1"/>
              <a:t>next</a:t>
            </a:r>
            <a:r>
              <a:rPr lang="fr-FR" sz="1800" i="1" dirty="0"/>
              <a:t> </a:t>
            </a:r>
            <a:r>
              <a:rPr lang="fr-FR" sz="1800" i="1" dirty="0" err="1"/>
              <a:t>ten</a:t>
            </a:r>
            <a:r>
              <a:rPr lang="fr-FR" sz="1800" i="1" dirty="0"/>
              <a:t> </a:t>
            </a:r>
            <a:r>
              <a:rPr lang="fr-FR" sz="1800" i="1" dirty="0" err="1"/>
              <a:t>years</a:t>
            </a:r>
            <a:r>
              <a:rPr lang="fr-FR" sz="1800" i="1" dirty="0"/>
              <a:t> </a:t>
            </a:r>
            <a:r>
              <a:rPr lang="fr-FR" sz="1800" i="1" dirty="0" err="1"/>
              <a:t>will</a:t>
            </a:r>
            <a:r>
              <a:rPr lang="fr-FR" sz="1800" i="1" dirty="0"/>
              <a:t> </a:t>
            </a:r>
            <a:r>
              <a:rPr lang="fr-FR" sz="1800" i="1" dirty="0" err="1"/>
              <a:t>be</a:t>
            </a:r>
            <a:r>
              <a:rPr lang="fr-FR" sz="1800" i="1" dirty="0"/>
              <a:t> </a:t>
            </a:r>
            <a:r>
              <a:rPr lang="fr-FR" sz="1800" i="1" dirty="0" err="1"/>
              <a:t>statisticians</a:t>
            </a:r>
            <a:r>
              <a:rPr lang="fr-FR" sz="1800" i="1" dirty="0"/>
              <a:t>. People </a:t>
            </a:r>
            <a:r>
              <a:rPr lang="fr-FR" sz="1800" i="1" dirty="0" err="1"/>
              <a:t>think</a:t>
            </a:r>
            <a:r>
              <a:rPr lang="fr-FR" sz="1800" i="1" dirty="0"/>
              <a:t> </a:t>
            </a:r>
            <a:r>
              <a:rPr lang="fr-FR" sz="1800" i="1" dirty="0" err="1"/>
              <a:t>I’m</a:t>
            </a:r>
            <a:r>
              <a:rPr lang="fr-FR" sz="1800" i="1" dirty="0"/>
              <a:t> </a:t>
            </a:r>
            <a:r>
              <a:rPr lang="fr-FR" sz="1800" i="1" dirty="0" err="1"/>
              <a:t>joking</a:t>
            </a:r>
            <a:r>
              <a:rPr lang="fr-FR" sz="1800" i="1" dirty="0"/>
              <a:t>, but </a:t>
            </a:r>
            <a:r>
              <a:rPr lang="fr-FR" sz="1800" i="1" dirty="0" err="1"/>
              <a:t>who</a:t>
            </a:r>
            <a:r>
              <a:rPr lang="fr-FR" sz="1800" i="1" dirty="0"/>
              <a:t> </a:t>
            </a:r>
            <a:r>
              <a:rPr lang="fr-FR" sz="1800" i="1" dirty="0" err="1"/>
              <a:t>would’ve</a:t>
            </a:r>
            <a:r>
              <a:rPr lang="fr-FR" sz="1800" i="1" dirty="0"/>
              <a:t> </a:t>
            </a:r>
            <a:r>
              <a:rPr lang="fr-FR" sz="1800" i="1" dirty="0" err="1"/>
              <a:t>guessed</a:t>
            </a:r>
            <a:r>
              <a:rPr lang="fr-FR" sz="1800" i="1" dirty="0"/>
              <a:t> </a:t>
            </a:r>
            <a:r>
              <a:rPr lang="fr-FR" sz="1800" i="1" dirty="0" err="1"/>
              <a:t>that</a:t>
            </a:r>
            <a:r>
              <a:rPr lang="fr-FR" sz="1800" i="1" dirty="0"/>
              <a:t> computer </a:t>
            </a:r>
            <a:r>
              <a:rPr lang="fr-FR" sz="1800" i="1" dirty="0" err="1"/>
              <a:t>engineers</a:t>
            </a:r>
            <a:r>
              <a:rPr lang="fr-FR" sz="1800" i="1" dirty="0"/>
              <a:t> </a:t>
            </a:r>
            <a:r>
              <a:rPr lang="fr-FR" sz="1800" i="1" dirty="0" err="1"/>
              <a:t>would’ve</a:t>
            </a:r>
            <a:r>
              <a:rPr lang="fr-FR" sz="1800" i="1" dirty="0"/>
              <a:t> been the sexy job of the 1990s?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Hal Varian, Google’s Chief Economist, 2009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The rise of Data Science - 2009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" y="3563189"/>
            <a:ext cx="2641600" cy="28448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1418613-BB93-A849-94F6-73CB9AE51002}"/>
              </a:ext>
            </a:extLst>
          </p:cNvPr>
          <p:cNvSpPr txBox="1">
            <a:spLocks/>
          </p:cNvSpPr>
          <p:nvPr/>
        </p:nvSpPr>
        <p:spPr>
          <a:xfrm>
            <a:off x="2918738" y="3839705"/>
            <a:ext cx="5996662" cy="234594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 ability to take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to be able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value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it,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it,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it's going to be a hugely important skill in the next decades, not only at the professional level but even at the educational level for elementary school kids, for high school kids, for college kids.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now we really do have essentially free and ubiquitous data.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Hal Varian, Google’s Chief Economist, 2009</a:t>
            </a:r>
          </a:p>
        </p:txBody>
      </p:sp>
    </p:spTree>
    <p:extLst>
      <p:ext uri="{BB962C8B-B14F-4D97-AF65-F5344CB8AC3E}">
        <p14:creationId xmlns:p14="http://schemas.microsoft.com/office/powerpoint/2010/main" val="38321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Data scientist - nowadays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524000"/>
            <a:ext cx="2399778" cy="3153308"/>
          </a:xfrm>
          <a:prstGeom prst="rect">
            <a:avLst/>
          </a:prstGeom>
        </p:spPr>
      </p:pic>
      <p:pic>
        <p:nvPicPr>
          <p:cNvPr id="6" name="Picture 5" descr="Screen Shot 2017-07-01 at 9.59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3384386" cy="1303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038600"/>
            <a:ext cx="1905000" cy="2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3" y="3328993"/>
            <a:ext cx="2286000" cy="3445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599" y="2903322"/>
            <a:ext cx="2819400" cy="37582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01D4B2-74C1-204D-A9E9-EE4D7A3E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3000"/>
              </a:lnSpc>
            </a:pPr>
            <a:r>
              <a:rPr lang="en-GB" sz="2400" dirty="0"/>
              <a:t>Some questions a decision-maker might wonder: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What is the evolution of my stores’ turnover, by month and by store? 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What are my main client profiles? What product shall I recommend them, based on their profiles?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What products are often bought together? How can I take this info into account so as to maximize my sales?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If I accept to give a loan to this client, will he/she succeed to reimburse me (at least likely enough)? 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Based on what client X is buying, which age range does he/she most likely belong to?</a:t>
            </a:r>
          </a:p>
          <a:p>
            <a:pPr>
              <a:lnSpc>
                <a:spcPct val="102000"/>
              </a:lnSpc>
            </a:pPr>
            <a:r>
              <a:rPr lang="en-GB" dirty="0"/>
              <a:t>These questions are: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Specific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Sometimes, embedded in one another</a:t>
            </a:r>
          </a:p>
          <a:p>
            <a:pPr lvl="1">
              <a:lnSpc>
                <a:spcPct val="102000"/>
              </a:lnSpc>
            </a:pPr>
            <a:r>
              <a:rPr lang="en-GB" dirty="0"/>
              <a:t>Unpredictable</a:t>
            </a:r>
          </a:p>
          <a:p>
            <a:pPr lvl="1">
              <a:lnSpc>
                <a:spcPct val="102000"/>
              </a:lnSpc>
              <a:buFont typeface="Police système Courant"/>
              <a:buChar char="→"/>
            </a:pPr>
            <a:r>
              <a:rPr lang="en-GB" dirty="0"/>
              <a:t>A simple planned report is not enough!</a:t>
            </a:r>
            <a:endParaRPr lang="fr-FR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Some questions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714500" y="2514600"/>
            <a:ext cx="5715000" cy="21336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0000FF"/>
                </a:solidFill>
              </a:rPr>
              <a:t>Let the data speak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Skillset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371600"/>
            <a:ext cx="4724400" cy="47339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2600" y="60198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(source: http://datasciencedojo.com/)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48DF-74FD-8D4D-9E88-B3CC9884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9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Roles / talents of a data scientist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00200" y="1447800"/>
            <a:ext cx="5867400" cy="5029200"/>
            <a:chOff x="1600200" y="1447800"/>
            <a:chExt cx="5867400" cy="5029200"/>
          </a:xfrm>
        </p:grpSpPr>
        <p:sp>
          <p:nvSpPr>
            <p:cNvPr id="11" name="Oval 10"/>
            <p:cNvSpPr/>
            <p:nvPr/>
          </p:nvSpPr>
          <p:spPr>
            <a:xfrm>
              <a:off x="2743200" y="1447800"/>
              <a:ext cx="3581400" cy="3429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70000"/>
                    <a:satMod val="120000"/>
                    <a:alpha val="50000"/>
                  </a:schemeClr>
                </a:gs>
                <a:gs pos="35000">
                  <a:schemeClr val="accent1">
                    <a:shade val="100000"/>
                    <a:satMod val="150000"/>
                    <a:alpha val="50000"/>
                  </a:schemeClr>
                </a:gs>
                <a:gs pos="70000">
                  <a:schemeClr val="accent1">
                    <a:tint val="100000"/>
                    <a:shade val="100000"/>
                    <a:satMod val="200000"/>
                    <a:greenMod val="100000"/>
                    <a:alpha val="50000"/>
                  </a:schemeClr>
                </a:gs>
                <a:gs pos="100000">
                  <a:schemeClr val="accent1">
                    <a:tint val="100000"/>
                    <a:shade val="100000"/>
                    <a:satMod val="250000"/>
                    <a:greenMod val="100000"/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/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b="1">
                <a:solidFill>
                  <a:srgbClr val="008000"/>
                </a:solidFill>
              </a:endParaRPr>
            </a:p>
            <a:p>
              <a:pPr algn="ctr"/>
              <a:r>
                <a:rPr lang="en-US" sz="2800" b="1">
                  <a:solidFill>
                    <a:srgbClr val="008000"/>
                  </a:solidFill>
                </a:rPr>
                <a:t>Storyteller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886200" y="3048000"/>
              <a:ext cx="3581400" cy="3429000"/>
            </a:xfrm>
            <a:prstGeom prst="ellipse">
              <a:avLst/>
            </a:prstGeom>
            <a:solidFill>
              <a:srgbClr val="1476FF">
                <a:alpha val="50000"/>
              </a:srgbClr>
            </a:solidFill>
            <a:ln>
              <a:noFill/>
            </a:ln>
            <a:effectLst/>
            <a:scene3d>
              <a:camera prst="orthographicFront"/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06400" algn="ctr"/>
              <a:endParaRPr lang="en-US" sz="2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676400" y="3048000"/>
              <a:ext cx="3581400" cy="3429000"/>
            </a:xfrm>
            <a:prstGeom prst="ellipse">
              <a:avLst/>
            </a:prstGeom>
            <a:solidFill>
              <a:srgbClr val="FF6600">
                <a:alpha val="50000"/>
              </a:srgbClr>
            </a:solidFill>
            <a:ln>
              <a:noFill/>
            </a:ln>
            <a:effectLst/>
            <a:scene3d>
              <a:camera prst="orthographicFront"/>
              <a:lightRig rig="twoPt" dir="r">
                <a:rot lat="0" lon="0" rev="6000000"/>
              </a:lightRig>
            </a:scene3d>
            <a:sp3d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b="1">
                <a:solidFill>
                  <a:srgbClr val="FF66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3810000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00FF"/>
                  </a:solidFill>
                </a:rPr>
                <a:t>Data Scientist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05400" y="4151293"/>
              <a:ext cx="228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6400" algn="ctr"/>
              <a:endParaRPr lang="en-US" sz="2800" b="1">
                <a:solidFill>
                  <a:schemeClr val="accent3">
                    <a:lumMod val="75000"/>
                  </a:schemeClr>
                </a:solidFill>
              </a:endParaRPr>
            </a:p>
            <a:p>
              <a:pPr marL="406400" algn="ctr"/>
              <a:r>
                <a:rPr lang="en-US" sz="2800" b="1">
                  <a:solidFill>
                    <a:schemeClr val="accent3">
                      <a:lumMod val="75000"/>
                    </a:schemeClr>
                  </a:solidFill>
                </a:rPr>
                <a:t>Engineer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0200" y="46482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6600"/>
                  </a:solidFill>
                </a:rPr>
                <a:t>Analyst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F86CD-0069-B849-AC54-3A922645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5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“</a:t>
            </a:r>
            <a:r>
              <a:rPr lang="en-US" sz="2000"/>
              <a:t>Job Comparison – Data Scientist vs Data Engineer vs Statistician</a:t>
            </a:r>
            <a:r>
              <a:rPr lang="en-US" sz="2000" dirty="0">
                <a:solidFill>
                  <a:schemeClr val="tx1"/>
                </a:solidFill>
              </a:rPr>
              <a:t>”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3"/>
              </a:rPr>
              <a:t>https://www.analyticsvidhya.com/blog/2015/10/job-comparison-data-scientist-data-engineer-statistician/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Big Data Landscape 3.0</a:t>
            </a:r>
            <a:br>
              <a:rPr lang="en-US" sz="2000" dirty="0"/>
            </a:br>
            <a:r>
              <a:rPr lang="en-US" sz="2000" dirty="0"/>
              <a:t>http://mattturck.com/big-data-landscape-2016-v18-final/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Ten Lessons Learned from Building (real-life impactful) Machine Learning Systems</a:t>
            </a:r>
            <a:br>
              <a:rPr lang="en-US" sz="2000" dirty="0"/>
            </a:br>
            <a:r>
              <a:rPr lang="en-US" sz="2000" dirty="0"/>
              <a:t>http://technocalifornia.blogspot.com/2014/12/ten-lessons-learned-from-building-real.html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15FC-1219-6548-AEA2-11006942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John Dickerson. </a:t>
            </a:r>
            <a:r>
              <a:rPr lang="en-US" sz="1600" i="1" dirty="0">
                <a:solidFill>
                  <a:schemeClr val="tx1"/>
                </a:solidFill>
              </a:rPr>
              <a:t>Lectures on Introduction to Data Science</a:t>
            </a:r>
            <a:r>
              <a:rPr lang="en-US" sz="1600" dirty="0">
                <a:solidFill>
                  <a:schemeClr val="tx1"/>
                </a:solidFill>
              </a:rPr>
              <a:t>. University of Maryland, 2017.</a:t>
            </a:r>
          </a:p>
          <a:p>
            <a:pPr>
              <a:spcBef>
                <a:spcPts val="1200"/>
              </a:spcBef>
            </a:pPr>
            <a:r>
              <a:rPr lang="en-US" sz="1600" dirty="0" err="1"/>
              <a:t>Longbing</a:t>
            </a:r>
            <a:r>
              <a:rPr lang="en-US" sz="1600" dirty="0"/>
              <a:t> Cao. Data science: a comprehensive overview. </a:t>
            </a:r>
            <a:r>
              <a:rPr lang="en-US" sz="1600" i="1" dirty="0"/>
              <a:t>ACM Computing Surveys (CSUR)</a:t>
            </a:r>
            <a:r>
              <a:rPr lang="en-US" sz="1600" dirty="0"/>
              <a:t>, </a:t>
            </a:r>
            <a:r>
              <a:rPr lang="en-US" sz="1600" i="1" dirty="0"/>
              <a:t>50</a:t>
            </a:r>
            <a:r>
              <a:rPr lang="en-US" sz="1600" dirty="0"/>
              <a:t>(3), 43, 2017.</a:t>
            </a:r>
          </a:p>
          <a:p>
            <a:pPr>
              <a:spcBef>
                <a:spcPts val="1200"/>
              </a:spcBef>
            </a:pPr>
            <a:r>
              <a:rPr lang="en-US" sz="1600" dirty="0" err="1"/>
              <a:t>Longbing</a:t>
            </a:r>
            <a:r>
              <a:rPr lang="en-US" sz="1600" dirty="0"/>
              <a:t> Cao. Data science: nature and pitfalls. </a:t>
            </a:r>
            <a:r>
              <a:rPr lang="en-US" sz="1600" i="1" dirty="0"/>
              <a:t>IEEE Intelligent Systems</a:t>
            </a:r>
            <a:r>
              <a:rPr lang="en-US" sz="1600" dirty="0"/>
              <a:t>, </a:t>
            </a:r>
            <a:r>
              <a:rPr lang="en-US" sz="1600" i="1" dirty="0"/>
              <a:t>31</a:t>
            </a:r>
            <a:r>
              <a:rPr lang="en-US" sz="1600" dirty="0"/>
              <a:t>(5), 66-75, 2016.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David </a:t>
            </a:r>
            <a:r>
              <a:rPr lang="en-US" sz="1600" dirty="0" err="1"/>
              <a:t>Donoho</a:t>
            </a:r>
            <a:r>
              <a:rPr lang="en-US" sz="1600" dirty="0"/>
              <a:t>. "50 years of Data Science." In </a:t>
            </a:r>
            <a:r>
              <a:rPr lang="en-US" sz="1600" i="1" dirty="0"/>
              <a:t>Princeton NJ, Tukey Centennial Workshop</a:t>
            </a:r>
            <a:r>
              <a:rPr lang="en-US" sz="1600" dirty="0"/>
              <a:t>. 2015.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L. Duan, Y. Xiong. Big data analytics and business analytics. Journal of Management Analytics, vol 2 (2), pp 1-21, 2015.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X. Wu, X. Zhu, G. Wu, W. Ding. Data mining with Big Data. IEEE Transactions on Knowledge and Data Engineering, vol 26 (1), pp 97-107, 2014.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Rafael Irizarry &amp; Verena Kaynig-Fittau. </a:t>
            </a:r>
            <a:r>
              <a:rPr lang="en-US" sz="1600" i="1" dirty="0">
                <a:solidFill>
                  <a:schemeClr val="tx1"/>
                </a:solidFill>
              </a:rPr>
              <a:t>Lectures on Data Science</a:t>
            </a:r>
            <a:r>
              <a:rPr lang="en-US" sz="1600" dirty="0">
                <a:solidFill>
                  <a:schemeClr val="tx1"/>
                </a:solidFill>
              </a:rPr>
              <a:t>. Harvard Univ., 2014.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John Canny. </a:t>
            </a:r>
            <a:r>
              <a:rPr lang="en-US" sz="1600" i="1" dirty="0">
                <a:solidFill>
                  <a:schemeClr val="tx1"/>
                </a:solidFill>
              </a:rPr>
              <a:t>Lectures on Introduction to Data Science</a:t>
            </a:r>
            <a:r>
              <a:rPr lang="en-US" sz="1600" dirty="0">
                <a:solidFill>
                  <a:schemeClr val="tx1"/>
                </a:solidFill>
              </a:rPr>
              <a:t>. University of California, Berkeley, 2014.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Vasant Dhar. Data Science and Prediction. </a:t>
            </a:r>
            <a:r>
              <a:rPr lang="en-US" sz="1600" i="1" dirty="0">
                <a:solidFill>
                  <a:schemeClr val="tx1"/>
                </a:solidFill>
              </a:rPr>
              <a:t>Communication of the ACM</a:t>
            </a:r>
            <a:r>
              <a:rPr lang="en-US" sz="1600" dirty="0">
                <a:solidFill>
                  <a:schemeClr val="tx1"/>
                </a:solidFill>
              </a:rPr>
              <a:t>, vol 56 (12), pp 64-73, 2013.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Michael Perrone. </a:t>
            </a:r>
            <a:r>
              <a:rPr lang="en-US" sz="1600" i="1" dirty="0">
                <a:solidFill>
                  <a:schemeClr val="tx1"/>
                </a:solidFill>
              </a:rPr>
              <a:t>What is Watson – an overview</a:t>
            </a:r>
            <a:r>
              <a:rPr lang="en-US" sz="1600" dirty="0">
                <a:solidFill>
                  <a:schemeClr val="tx1"/>
                </a:solidFill>
              </a:rPr>
              <a:t>. 2011.</a:t>
            </a:r>
            <a:endParaRPr lang="en-US" sz="16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1E70-0498-4E4A-80CE-A8531979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4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Thank you for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​</a:t>
            </a: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your attentions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!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​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3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What is Data Science?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371600"/>
            <a:ext cx="5613400" cy="5181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C549-CA07-8E4D-A6BF-21158453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BEE9BD8-7584-4647-9216-CC2486B30BD7}"/>
              </a:ext>
            </a:extLst>
          </p:cNvPr>
          <p:cNvSpPr txBox="1"/>
          <p:nvPr/>
        </p:nvSpPr>
        <p:spPr>
          <a:xfrm>
            <a:off x="1752600" y="60198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(David </a:t>
            </a:r>
            <a:r>
              <a:rPr lang="en-US" dirty="0" err="1"/>
              <a:t>Donoho</a:t>
            </a:r>
            <a:r>
              <a:rPr lang="en-US" dirty="0"/>
              <a:t>, Stanford University)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12229EBE-5556-174C-9336-299093BE18F6}"/>
              </a:ext>
            </a:extLst>
          </p:cNvPr>
          <p:cNvSpPr/>
          <p:nvPr/>
        </p:nvSpPr>
        <p:spPr>
          <a:xfrm>
            <a:off x="4724400" y="4800600"/>
            <a:ext cx="4343400" cy="1143000"/>
          </a:xfrm>
          <a:prstGeom prst="roundRect">
            <a:avLst/>
          </a:prstGeom>
          <a:noFill/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Data science</a:t>
            </a:r>
            <a:r>
              <a:rPr lang="en-US" sz="2200" dirty="0">
                <a:solidFill>
                  <a:schemeClr val="tx1"/>
                </a:solidFill>
              </a:rPr>
              <a:t> is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the science of </a:t>
            </a:r>
            <a:r>
              <a:rPr lang="en-US" sz="2200" i="1" dirty="0">
                <a:solidFill>
                  <a:srgbClr val="1726F4"/>
                </a:solidFill>
              </a:rPr>
              <a:t>learning from data</a:t>
            </a:r>
            <a:r>
              <a:rPr lang="en-US" sz="2200" dirty="0">
                <a:solidFill>
                  <a:srgbClr val="1726F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73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58200" cy="5181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3000"/>
              </a:lnSpc>
            </a:pPr>
            <a:r>
              <a:rPr lang="en-GB" sz="2400" dirty="0"/>
              <a:t>T</a:t>
            </a:r>
            <a:r>
              <a:rPr lang="en-GB" sz="2600" dirty="0"/>
              <a:t>he final goals of data science might be classified into</a:t>
            </a:r>
          </a:p>
          <a:p>
            <a:pPr lvl="1">
              <a:lnSpc>
                <a:spcPct val="93000"/>
              </a:lnSpc>
            </a:pPr>
            <a:r>
              <a:rPr lang="fr-FR" sz="2100" kern="0" dirty="0">
                <a:solidFill>
                  <a:srgbClr val="000000"/>
                </a:solidFill>
                <a:cs typeface="MS Gothic" pitchFamily="49" charset="-128"/>
              </a:rPr>
              <a:t>Description</a:t>
            </a:r>
          </a:p>
          <a:p>
            <a:pPr lvl="1">
              <a:lnSpc>
                <a:spcPct val="93000"/>
              </a:lnSpc>
            </a:pPr>
            <a:r>
              <a:rPr lang="fr-FR" sz="2100" kern="0" dirty="0" err="1">
                <a:solidFill>
                  <a:srgbClr val="000000"/>
                </a:solidFill>
              </a:rPr>
              <a:t>Prediction</a:t>
            </a:r>
            <a:endParaRPr lang="fr-FR" sz="2000" kern="0" dirty="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</a:pPr>
            <a:r>
              <a:rPr lang="fr-FR" sz="2600" kern="0" dirty="0">
                <a:solidFill>
                  <a:srgbClr val="000000"/>
                </a:solidFill>
              </a:rPr>
              <a:t>In </a:t>
            </a:r>
            <a:r>
              <a:rPr lang="fr-FR" sz="2600" kern="0" dirty="0" err="1">
                <a:solidFill>
                  <a:srgbClr val="000000"/>
                </a:solidFill>
              </a:rPr>
              <a:t>order</a:t>
            </a:r>
            <a:r>
              <a:rPr lang="fr-FR" sz="2600" kern="0" dirty="0">
                <a:solidFill>
                  <a:srgbClr val="000000"/>
                </a:solidFill>
              </a:rPr>
              <a:t> to </a:t>
            </a:r>
            <a:r>
              <a:rPr lang="fr-FR" sz="2600" kern="0" dirty="0" err="1">
                <a:solidFill>
                  <a:srgbClr val="000000"/>
                </a:solidFill>
              </a:rPr>
              <a:t>achieve</a:t>
            </a:r>
            <a:r>
              <a:rPr lang="fr-FR" sz="2600" kern="0" dirty="0">
                <a:solidFill>
                  <a:srgbClr val="000000"/>
                </a:solidFill>
              </a:rPr>
              <a:t> </a:t>
            </a:r>
            <a:r>
              <a:rPr lang="fr-FR" sz="2600" kern="0" dirty="0" err="1">
                <a:solidFill>
                  <a:srgbClr val="000000"/>
                </a:solidFill>
              </a:rPr>
              <a:t>these</a:t>
            </a:r>
            <a:r>
              <a:rPr lang="fr-FR" sz="2600" kern="0" dirty="0">
                <a:solidFill>
                  <a:srgbClr val="000000"/>
                </a:solidFill>
              </a:rPr>
              <a:t> goals, </a:t>
            </a:r>
            <a:r>
              <a:rPr lang="fr-FR" sz="2600" kern="0" dirty="0" err="1">
                <a:solidFill>
                  <a:srgbClr val="000000"/>
                </a:solidFill>
              </a:rPr>
              <a:t>several</a:t>
            </a:r>
            <a:r>
              <a:rPr lang="fr-FR" sz="2600" kern="0" dirty="0">
                <a:solidFill>
                  <a:srgbClr val="000000"/>
                </a:solidFill>
              </a:rPr>
              <a:t> </a:t>
            </a:r>
            <a:r>
              <a:rPr lang="fr-FR" sz="2600" kern="0" dirty="0" err="1">
                <a:solidFill>
                  <a:srgbClr val="000000"/>
                </a:solidFill>
              </a:rPr>
              <a:t>tasks</a:t>
            </a:r>
            <a:r>
              <a:rPr lang="fr-FR" sz="2600" kern="0" dirty="0">
                <a:solidFill>
                  <a:srgbClr val="000000"/>
                </a:solidFill>
              </a:rPr>
              <a:t> are </a:t>
            </a:r>
            <a:r>
              <a:rPr lang="fr-FR" sz="2600" kern="0" dirty="0" err="1">
                <a:solidFill>
                  <a:srgbClr val="000000"/>
                </a:solidFill>
              </a:rPr>
              <a:t>required</a:t>
            </a:r>
            <a:r>
              <a:rPr lang="fr-FR" sz="2600" kern="0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Data scraping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Data cleaning, pre-processing and integration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Machine learning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Visualization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Data science may apply to any kind of data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Raw data (numbers)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Text analysis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Image and video analysis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Graph analysis</a:t>
            </a:r>
            <a:endParaRPr lang="fr-FR" sz="1900" kern="0" dirty="0">
              <a:solidFill>
                <a:srgbClr val="000000"/>
              </a:solidFill>
            </a:endParaRPr>
          </a:p>
          <a:p>
            <a:pPr eaLnBrk="0" hangingPunct="0">
              <a:lnSpc>
                <a:spcPct val="112000"/>
              </a:lnSpc>
              <a:spcAft>
                <a:spcPts val="800"/>
              </a:spcAft>
              <a:buClr>
                <a:schemeClr val="bg2"/>
              </a:buClr>
              <a:buSzPct val="55000"/>
              <a:buFont typeface="Wingdings" charset="2"/>
              <a:buChar char="q"/>
              <a:defRPr/>
            </a:pPr>
            <a:endParaRPr lang="fr-FR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Goals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Methodology: </a:t>
            </a:r>
            <a:r>
              <a:rPr lang="en-US" sz="3000" dirty="0">
                <a:solidFill>
                  <a:srgbClr val="0000FF"/>
                </a:solidFill>
              </a:rPr>
              <a:t>insight-driven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1838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Data collection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88624" y="2044932"/>
            <a:ext cx="1781694" cy="1978429"/>
            <a:chOff x="1604361" y="2044932"/>
            <a:chExt cx="1781694" cy="1978429"/>
          </a:xfrm>
        </p:grpSpPr>
        <p:sp>
          <p:nvSpPr>
            <p:cNvPr id="12" name="Rounded Rectangle 11"/>
            <p:cNvSpPr/>
            <p:nvPr/>
          </p:nvSpPr>
          <p:spPr>
            <a:xfrm>
              <a:off x="2025537" y="2044932"/>
              <a:ext cx="1360518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 processing</a:t>
              </a:r>
            </a:p>
          </p:txBody>
        </p:sp>
        <p:cxnSp>
          <p:nvCxnSpPr>
            <p:cNvPr id="13" name="Straight Arrow Connector 12"/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1604361" y="3034147"/>
              <a:ext cx="421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urved Connector 13"/>
          <p:cNvCxnSpPr>
            <a:cxnSpLocks/>
            <a:stCxn id="12" idx="2"/>
            <a:endCxn id="10" idx="2"/>
          </p:cNvCxnSpPr>
          <p:nvPr/>
        </p:nvCxnSpPr>
        <p:spPr>
          <a:xfrm rot="5400000">
            <a:off x="2015145" y="3148447"/>
            <a:ext cx="12700" cy="174982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570318" y="2044932"/>
            <a:ext cx="1781694" cy="1978429"/>
            <a:chOff x="3386055" y="2044932"/>
            <a:chExt cx="1781694" cy="1978429"/>
          </a:xfrm>
        </p:grpSpPr>
        <p:sp>
          <p:nvSpPr>
            <p:cNvPr id="16" name="Rounded Rectangle 15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</a:t>
              </a:r>
              <a:r>
                <a:rPr lang="en-US" sz="1300" dirty="0" err="1"/>
                <a:t>vizualization</a:t>
              </a:r>
            </a:p>
            <a:p>
              <a:pPr algn="ctr"/>
              <a:r>
                <a:rPr lang="en-US" sz="1300" dirty="0" err="1"/>
                <a:t>&amp; </a:t>
              </a:r>
            </a:p>
            <a:p>
              <a:pPr algn="ctr"/>
              <a:r>
                <a:rPr lang="en-US" sz="1400" dirty="0" err="1"/>
                <a:t>Grasping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222781" y="4016061"/>
            <a:ext cx="3563388" cy="21841"/>
            <a:chOff x="1038518" y="4017011"/>
            <a:chExt cx="3563388" cy="12700"/>
          </a:xfrm>
        </p:grpSpPr>
        <p:cxnSp>
          <p:nvCxnSpPr>
            <p:cNvPr id="19" name="Curved Connector 18"/>
            <p:cNvCxnSpPr>
              <a:cxnSpLocks/>
              <a:stCxn id="16" idx="2"/>
              <a:endCxn id="12" idx="2"/>
            </p:cNvCxnSpPr>
            <p:nvPr/>
          </p:nvCxnSpPr>
          <p:spPr>
            <a:xfrm rot="5400000">
              <a:off x="3615234" y="3114476"/>
              <a:ext cx="7385" cy="1813560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6" idx="2"/>
              <a:endCxn id="10" idx="2"/>
            </p:cNvCxnSpPr>
            <p:nvPr/>
          </p:nvCxnSpPr>
          <p:spPr>
            <a:xfrm rot="5400000">
              <a:off x="2813862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428212" y="2044932"/>
            <a:ext cx="1705494" cy="1978429"/>
            <a:chOff x="5243949" y="2044932"/>
            <a:chExt cx="1705494" cy="1978429"/>
          </a:xfrm>
        </p:grpSpPr>
        <p:sp>
          <p:nvSpPr>
            <p:cNvPr id="22" name="Rounded Rectangle 21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Analysis, hypothesis testing, &amp; ML</a:t>
              </a:r>
            </a:p>
          </p:txBody>
        </p:sp>
        <p:cxnSp>
          <p:nvCxnSpPr>
            <p:cNvPr id="23" name="Straight Arrow Connector 22"/>
            <p:cNvCxnSpPr>
              <a:stCxn id="16" idx="3"/>
              <a:endCxn id="22" idx="1"/>
            </p:cNvCxnSpPr>
            <p:nvPr/>
          </p:nvCxnSpPr>
          <p:spPr>
            <a:xfrm>
              <a:off x="5243949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222781" y="4017162"/>
            <a:ext cx="5345082" cy="31128"/>
            <a:chOff x="1038518" y="4016954"/>
            <a:chExt cx="5345082" cy="12757"/>
          </a:xfrm>
        </p:grpSpPr>
        <p:cxnSp>
          <p:nvCxnSpPr>
            <p:cNvPr id="25" name="Curved Connector 24"/>
            <p:cNvCxnSpPr>
              <a:stCxn id="22" idx="2"/>
              <a:endCxn id="16" idx="2"/>
            </p:cNvCxnSpPr>
            <p:nvPr/>
          </p:nvCxnSpPr>
          <p:spPr>
            <a:xfrm rot="5400000">
              <a:off x="54864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cxnSpLocks/>
              <a:stCxn id="22" idx="2"/>
              <a:endCxn id="12" idx="2"/>
            </p:cNvCxnSpPr>
            <p:nvPr/>
          </p:nvCxnSpPr>
          <p:spPr>
            <a:xfrm rot="5400000">
              <a:off x="4507171" y="2221930"/>
              <a:ext cx="5205" cy="359525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2" idx="2"/>
              <a:endCxn id="10" idx="2"/>
            </p:cNvCxnSpPr>
            <p:nvPr/>
          </p:nvCxnSpPr>
          <p:spPr>
            <a:xfrm rot="5400000">
              <a:off x="3704709" y="1350820"/>
              <a:ext cx="12700" cy="5345082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209906" y="2044932"/>
            <a:ext cx="1705494" cy="1978429"/>
            <a:chOff x="7025643" y="2044932"/>
            <a:chExt cx="1705494" cy="1978429"/>
          </a:xfrm>
        </p:grpSpPr>
        <p:sp>
          <p:nvSpPr>
            <p:cNvPr id="29" name="Rounded Rectangle 2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31" name="Straight Arrow Connector 30"/>
            <p:cNvCxnSpPr>
              <a:stCxn id="22" idx="3"/>
              <a:endCxn id="29" idx="1"/>
            </p:cNvCxnSpPr>
            <p:nvPr/>
          </p:nvCxnSpPr>
          <p:spPr>
            <a:xfrm>
              <a:off x="7025643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222781" y="4017010"/>
            <a:ext cx="7126776" cy="54861"/>
            <a:chOff x="1038518" y="4017011"/>
            <a:chExt cx="7126776" cy="12700"/>
          </a:xfrm>
        </p:grpSpPr>
        <p:cxnSp>
          <p:nvCxnSpPr>
            <p:cNvPr id="33" name="Curved Connector 32"/>
            <p:cNvCxnSpPr>
              <a:stCxn id="29" idx="2"/>
              <a:endCxn id="22" idx="2"/>
            </p:cNvCxnSpPr>
            <p:nvPr/>
          </p:nvCxnSpPr>
          <p:spPr>
            <a:xfrm rot="5400000">
              <a:off x="72680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stCxn id="29" idx="2"/>
              <a:endCxn id="16" idx="2"/>
            </p:cNvCxnSpPr>
            <p:nvPr/>
          </p:nvCxnSpPr>
          <p:spPr>
            <a:xfrm rot="5400000">
              <a:off x="6377250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/>
              <a:stCxn id="29" idx="2"/>
              <a:endCxn id="12" idx="2"/>
            </p:cNvCxnSpPr>
            <p:nvPr/>
          </p:nvCxnSpPr>
          <p:spPr>
            <a:xfrm rot="5400000">
              <a:off x="5399150" y="1330007"/>
              <a:ext cx="2940" cy="537694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29" idx="2"/>
              <a:endCxn id="10" idx="2"/>
            </p:cNvCxnSpPr>
            <p:nvPr/>
          </p:nvCxnSpPr>
          <p:spPr>
            <a:xfrm rot="5400000">
              <a:off x="4595556" y="459973"/>
              <a:ext cx="12700" cy="71267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828800" y="592455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(John Dickerson, University of Maryland)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A730-19A0-344F-A78E-257B90CB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18A86F-B6B5-7246-BE0F-B5E8BA65FDD6}"/>
              </a:ext>
            </a:extLst>
          </p:cNvPr>
          <p:cNvGrpSpPr/>
          <p:nvPr/>
        </p:nvGrpSpPr>
        <p:grpSpPr>
          <a:xfrm>
            <a:off x="914401" y="5176719"/>
            <a:ext cx="4038600" cy="646747"/>
            <a:chOff x="914401" y="5176719"/>
            <a:chExt cx="4038600" cy="646747"/>
          </a:xfrm>
        </p:grpSpPr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0D3489EA-9B34-704C-8FCC-7BE5257B4771}"/>
                </a:ext>
              </a:extLst>
            </p:cNvPr>
            <p:cNvSpPr/>
            <p:nvPr/>
          </p:nvSpPr>
          <p:spPr>
            <a:xfrm rot="16200000">
              <a:off x="2816267" y="3274853"/>
              <a:ext cx="234867" cy="40386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516C0C-431F-B444-80A5-C9F33E816366}"/>
                </a:ext>
              </a:extLst>
            </p:cNvPr>
            <p:cNvSpPr txBox="1"/>
            <p:nvPr/>
          </p:nvSpPr>
          <p:spPr>
            <a:xfrm>
              <a:off x="1222781" y="5454134"/>
              <a:ext cx="334921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vi-VN">
                  <a:solidFill>
                    <a:schemeClr val="accent2">
                      <a:lumMod val="75000"/>
                    </a:schemeClr>
                  </a:solidFill>
                </a:rPr>
                <a:t>70-90% of the whole process</a:t>
              </a:r>
              <a:endParaRPr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5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32385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Methodology: </a:t>
            </a:r>
            <a:r>
              <a:rPr lang="en-US" sz="3000" dirty="0">
                <a:solidFill>
                  <a:srgbClr val="0000FF"/>
                </a:solidFill>
              </a:rPr>
              <a:t>product-driven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614028" y="6125504"/>
            <a:ext cx="2301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(http://www.theta.co.nz/)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BB5B-21D7-0F40-BB5B-E81B792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93BD92-EDD7-454C-80F7-0930839CF8EB}"/>
              </a:ext>
            </a:extLst>
          </p:cNvPr>
          <p:cNvGrpSpPr/>
          <p:nvPr/>
        </p:nvGrpSpPr>
        <p:grpSpPr>
          <a:xfrm>
            <a:off x="298450" y="1104899"/>
            <a:ext cx="8576030" cy="5124451"/>
            <a:chOff x="298450" y="1485899"/>
            <a:chExt cx="8576030" cy="526946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AA1DA3-727F-1B4B-9BC2-D63D67CE5C68}"/>
                </a:ext>
              </a:extLst>
            </p:cNvPr>
            <p:cNvGrpSpPr/>
            <p:nvPr/>
          </p:nvGrpSpPr>
          <p:grpSpPr>
            <a:xfrm>
              <a:off x="298450" y="1485899"/>
              <a:ext cx="8576030" cy="5269467"/>
              <a:chOff x="298450" y="1485899"/>
              <a:chExt cx="8576030" cy="526946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54A844-3BDC-5E4F-AC47-CDECC17F25B1}"/>
                  </a:ext>
                </a:extLst>
              </p:cNvPr>
              <p:cNvSpPr/>
              <p:nvPr/>
            </p:nvSpPr>
            <p:spPr>
              <a:xfrm>
                <a:off x="2203450" y="1485899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 dirty="0"/>
                  <a:t>Business understanding</a:t>
                </a:r>
                <a:endParaRPr b="1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6204CCF-2296-164B-BD49-7C3A765BC71D}"/>
                  </a:ext>
                </a:extLst>
              </p:cNvPr>
              <p:cNvSpPr/>
              <p:nvPr/>
            </p:nvSpPr>
            <p:spPr>
              <a:xfrm>
                <a:off x="5060950" y="1485900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Analytic approach</a:t>
                </a:r>
                <a:endParaRPr b="1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326714-3148-ED45-8250-B091974C2642}"/>
                  </a:ext>
                </a:extLst>
              </p:cNvPr>
              <p:cNvSpPr/>
              <p:nvPr/>
            </p:nvSpPr>
            <p:spPr>
              <a:xfrm>
                <a:off x="6969480" y="267138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requirements</a:t>
                </a:r>
                <a:endParaRPr b="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64E8E-5C05-E24F-BF5D-DD4D457EB379}"/>
                  </a:ext>
                </a:extLst>
              </p:cNvPr>
              <p:cNvSpPr/>
              <p:nvPr/>
            </p:nvSpPr>
            <p:spPr>
              <a:xfrm>
                <a:off x="6969480" y="390449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</a:t>
                </a:r>
                <a:br>
                  <a:rPr lang="vi-VN" b="1"/>
                </a:br>
                <a:r>
                  <a:rPr lang="vi-VN" b="1"/>
                  <a:t>collection</a:t>
                </a:r>
                <a:endParaRPr b="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7406A1-787A-9247-8EE0-C6EC2F86176A}"/>
                  </a:ext>
                </a:extLst>
              </p:cNvPr>
              <p:cNvSpPr/>
              <p:nvPr/>
            </p:nvSpPr>
            <p:spPr>
              <a:xfrm>
                <a:off x="6969480" y="513760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understanding</a:t>
                </a:r>
                <a:endParaRPr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60E860B-1C5E-1A43-AA3B-72728F28FDFA}"/>
                  </a:ext>
                </a:extLst>
              </p:cNvPr>
              <p:cNvSpPr/>
              <p:nvPr/>
            </p:nvSpPr>
            <p:spPr>
              <a:xfrm>
                <a:off x="5060950" y="6145767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 dirty="0"/>
                  <a:t>Data preparation</a:t>
                </a:r>
                <a:endParaRPr b="1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75B509B-A154-574E-902A-0A67AFF36D6D}"/>
                  </a:ext>
                </a:extLst>
              </p:cNvPr>
              <p:cNvSpPr/>
              <p:nvPr/>
            </p:nvSpPr>
            <p:spPr>
              <a:xfrm>
                <a:off x="2216150" y="6145766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Modeling</a:t>
                </a:r>
                <a:endParaRPr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4F00DF-546E-4A47-8B52-92AFF7DF8144}"/>
                  </a:ext>
                </a:extLst>
              </p:cNvPr>
              <p:cNvSpPr/>
              <p:nvPr/>
            </p:nvSpPr>
            <p:spPr>
              <a:xfrm>
                <a:off x="311150" y="5133220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Evaluation</a:t>
                </a:r>
                <a:endParaRPr b="1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B9BB9E-6EA1-8147-A5BD-9B7C46BDD46F}"/>
                  </a:ext>
                </a:extLst>
              </p:cNvPr>
              <p:cNvSpPr/>
              <p:nvPr/>
            </p:nvSpPr>
            <p:spPr>
              <a:xfrm>
                <a:off x="298450" y="3894365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Deployment</a:t>
                </a:r>
                <a:endParaRPr b="1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15B1D09-FB6A-814D-91E0-DEF389013EB1}"/>
                  </a:ext>
                </a:extLst>
              </p:cNvPr>
              <p:cNvSpPr/>
              <p:nvPr/>
            </p:nvSpPr>
            <p:spPr>
              <a:xfrm>
                <a:off x="311150" y="2666999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Feedback</a:t>
                </a:r>
                <a:endParaRPr b="1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400E5EB-12F9-4743-BEC8-D793E785EB89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08450" y="1790699"/>
                <a:ext cx="952500" cy="1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4F66A95D-9F61-CD49-8F08-C58765D6D59A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>
                <a:off x="6965950" y="1790699"/>
                <a:ext cx="956030" cy="880685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52">
                <a:extLst>
                  <a:ext uri="{FF2B5EF4-FFF2-40B4-BE49-F238E27FC236}">
                    <a16:creationId xmlns:a16="http://schemas.microsoft.com/office/drawing/2014/main" id="{B421F66F-F3E6-4D4D-B692-A14992626FF5}"/>
                  </a:ext>
                </a:extLst>
              </p:cNvPr>
              <p:cNvCxnSpPr/>
              <p:nvPr/>
            </p:nvCxnSpPr>
            <p:spPr>
              <a:xfrm rot="5400000" flipH="1" flipV="1">
                <a:off x="5526404" y="4702690"/>
                <a:ext cx="1936472" cy="949680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36B67AB7-CBD7-4F4C-BBC9-9081E50F97F0}"/>
                  </a:ext>
                </a:extLst>
              </p:cNvPr>
              <p:cNvCxnSpPr>
                <a:endCxn id="46" idx="3"/>
              </p:cNvCxnSpPr>
              <p:nvPr/>
            </p:nvCxnSpPr>
            <p:spPr>
              <a:xfrm rot="10800000" flipV="1">
                <a:off x="6965950" y="5742819"/>
                <a:ext cx="956030" cy="707748"/>
              </a:xfrm>
              <a:prstGeom prst="bentConnector3">
                <a:avLst>
                  <a:gd name="adj1" fmla="val 849"/>
                </a:avLst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46F1406F-F9D6-B04A-8FCE-57D89A5DCB18}"/>
                  </a:ext>
                </a:extLst>
              </p:cNvPr>
              <p:cNvCxnSpPr>
                <a:cxnSpLocks/>
                <a:stCxn id="50" idx="3"/>
                <a:endCxn id="47" idx="0"/>
              </p:cNvCxnSpPr>
              <p:nvPr/>
            </p:nvCxnSpPr>
            <p:spPr>
              <a:xfrm>
                <a:off x="2216150" y="2971799"/>
                <a:ext cx="952500" cy="3173967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40A7A844-7D7B-D348-B60F-D8A13C37B2D1}"/>
                  </a:ext>
                </a:extLst>
              </p:cNvPr>
              <p:cNvCxnSpPr>
                <a:cxnSpLocks/>
                <a:stCxn id="48" idx="2"/>
                <a:endCxn id="47" idx="1"/>
              </p:cNvCxnSpPr>
              <p:nvPr/>
            </p:nvCxnSpPr>
            <p:spPr>
              <a:xfrm rot="16200000" flipH="1">
                <a:off x="1386027" y="5620442"/>
                <a:ext cx="707747" cy="952500"/>
              </a:xfrm>
              <a:prstGeom prst="bentConnector2">
                <a:avLst/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87086956-0708-5846-B380-E171AFC03D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501776" y="5742816"/>
                <a:ext cx="708024" cy="511614"/>
              </a:xfrm>
              <a:prstGeom prst="bentConnector3">
                <a:avLst>
                  <a:gd name="adj1" fmla="val 90479"/>
                </a:avLst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3B502C03-3DBD-1B41-9FCE-FF0F931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300" y="5744515"/>
                <a:ext cx="676987" cy="509915"/>
              </a:xfrm>
              <a:prstGeom prst="bentConnector3">
                <a:avLst>
                  <a:gd name="adj1" fmla="val 100082"/>
                </a:avLst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4F1F16B-7E9D-8D45-8A6C-501989B71CC2}"/>
                  </a:ext>
                </a:extLst>
              </p:cNvPr>
              <p:cNvCxnSpPr/>
              <p:nvPr/>
            </p:nvCxnSpPr>
            <p:spPr>
              <a:xfrm>
                <a:off x="7921980" y="3276598"/>
                <a:ext cx="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DCAC793-BFDC-CB46-8FBD-1CD9959AA67B}"/>
                  </a:ext>
                </a:extLst>
              </p:cNvPr>
              <p:cNvCxnSpPr/>
              <p:nvPr/>
            </p:nvCxnSpPr>
            <p:spPr>
              <a:xfrm>
                <a:off x="7921980" y="4515453"/>
                <a:ext cx="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DE558A-C7B2-AF46-917D-1C431D38213B}"/>
                  </a:ext>
                </a:extLst>
              </p:cNvPr>
              <p:cNvCxnSpPr>
                <a:endCxn id="50" idx="2"/>
              </p:cNvCxnSpPr>
              <p:nvPr/>
            </p:nvCxnSpPr>
            <p:spPr>
              <a:xfrm flipV="1">
                <a:off x="1250950" y="3276598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F56104E-0018-3F4D-8D45-5948BE398738}"/>
                  </a:ext>
                </a:extLst>
              </p:cNvPr>
              <p:cNvCxnSpPr/>
              <p:nvPr/>
            </p:nvCxnSpPr>
            <p:spPr>
              <a:xfrm flipV="1">
                <a:off x="1238250" y="4503964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1DB1F62-0416-1949-9D2D-3C8E3C817B55}"/>
                  </a:ext>
                </a:extLst>
              </p:cNvPr>
              <p:cNvCxnSpPr/>
              <p:nvPr/>
            </p:nvCxnSpPr>
            <p:spPr>
              <a:xfrm flipV="1">
                <a:off x="7649287" y="4510689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12F3031-16A8-514E-8605-140E04ECA864}"/>
                  </a:ext>
                </a:extLst>
              </p:cNvPr>
              <p:cNvCxnSpPr/>
              <p:nvPr/>
            </p:nvCxnSpPr>
            <p:spPr>
              <a:xfrm flipV="1">
                <a:off x="7661987" y="3256401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12E2603-96E4-6F4C-9C9E-6A163738FD59}"/>
                  </a:ext>
                </a:extLst>
              </p:cNvPr>
              <p:cNvCxnSpPr>
                <a:cxnSpLocks/>
                <a:stCxn id="46" idx="1"/>
                <a:endCxn id="47" idx="3"/>
              </p:cNvCxnSpPr>
              <p:nvPr/>
            </p:nvCxnSpPr>
            <p:spPr>
              <a:xfrm flipH="1" flipV="1">
                <a:off x="4121150" y="6450566"/>
                <a:ext cx="939800" cy="1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8B69E1-D568-7C40-A14D-A89221B33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33849" y="6254430"/>
                <a:ext cx="939800" cy="1"/>
              </a:xfrm>
              <a:prstGeom prst="straightConnector1">
                <a:avLst/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CE138490-8031-C34A-A37E-8B1FAB0ED0D7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6055504" y="2053444"/>
              <a:ext cx="868392" cy="952501"/>
            </a:xfrm>
            <a:prstGeom prst="bentConnector2">
              <a:avLst/>
            </a:prstGeom>
            <a:ln>
              <a:headEnd type="stealth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41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2115</Words>
  <Application>Microsoft Macintosh PowerPoint</Application>
  <PresentationFormat>On-screen Show (4:3)</PresentationFormat>
  <Paragraphs>372</Paragraphs>
  <Slides>54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Linh AvantGarde</vt:lpstr>
      <vt:lpstr>Police système Courant</vt:lpstr>
      <vt:lpstr>Segoe UI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Contents</vt:lpstr>
      <vt:lpstr>Introduction</vt:lpstr>
      <vt:lpstr>Some questions</vt:lpstr>
      <vt:lpstr>What is Data Science?</vt:lpstr>
      <vt:lpstr>Goals of Data Science</vt:lpstr>
      <vt:lpstr>Methodology: insight-driven</vt:lpstr>
      <vt:lpstr>Methodology: product-driven</vt:lpstr>
      <vt:lpstr>Some online platforms for DS competitions</vt:lpstr>
      <vt:lpstr>Introduction</vt:lpstr>
      <vt:lpstr>Where is the data? Social networks</vt:lpstr>
      <vt:lpstr>Where is the data? Mobile messages</vt:lpstr>
      <vt:lpstr>Where is the data? Internet</vt:lpstr>
      <vt:lpstr>Where is the data? And more</vt:lpstr>
      <vt:lpstr>Introduction</vt:lpstr>
      <vt:lpstr>What can we do with the data? Data description through visualization</vt:lpstr>
      <vt:lpstr>Data description</vt:lpstr>
      <vt:lpstr>What can we do with the data? Customer segmentation</vt:lpstr>
      <vt:lpstr>Data segmentation</vt:lpstr>
      <vt:lpstr>PowerPoint Presentation</vt:lpstr>
      <vt:lpstr>Association rules</vt:lpstr>
      <vt:lpstr>PowerPoint Presentation</vt:lpstr>
      <vt:lpstr>Prediction</vt:lpstr>
      <vt:lpstr>PowerPoint Presentation</vt:lpstr>
      <vt:lpstr>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</vt:lpstr>
      <vt:lpstr>PowerPoint Presentation</vt:lpstr>
      <vt:lpstr>The 10 Vs of Big data: Volume</vt:lpstr>
      <vt:lpstr>The 10 Vs of Big data: Velocity</vt:lpstr>
      <vt:lpstr>The 10 Vs of Big data: Value</vt:lpstr>
      <vt:lpstr>The 10 Vs of Big data: Validity</vt:lpstr>
      <vt:lpstr>The 10 Vs of Big data: Venue</vt:lpstr>
      <vt:lpstr>The 10 Vs of Big data: Variability</vt:lpstr>
      <vt:lpstr>The 10 Vs of Big data: Variety</vt:lpstr>
      <vt:lpstr>The 10 Vs of Big data: Vocabulary</vt:lpstr>
      <vt:lpstr>The 10 Vs of Big data: Vagueness</vt:lpstr>
      <vt:lpstr>The 10 Vs of Big data: Veracity</vt:lpstr>
      <vt:lpstr>More additional challenges</vt:lpstr>
      <vt:lpstr>Ethical issues</vt:lpstr>
      <vt:lpstr>What is a data scientist?</vt:lpstr>
      <vt:lpstr>Data Science - early days</vt:lpstr>
      <vt:lpstr>The rise of Data Science - 2009</vt:lpstr>
      <vt:lpstr>Data scientist - nowadays</vt:lpstr>
      <vt:lpstr>Skillset</vt:lpstr>
      <vt:lpstr>Roles / talents of a data scientist</vt:lpstr>
      <vt:lpstr>Further reading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Nguyen Duc Anh</cp:lastModifiedBy>
  <cp:revision>59</cp:revision>
  <dcterms:created xsi:type="dcterms:W3CDTF">2020-04-20T02:25:53Z</dcterms:created>
  <dcterms:modified xsi:type="dcterms:W3CDTF">2023-09-18T09:21:41Z</dcterms:modified>
</cp:coreProperties>
</file>